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Lst>
  <p:sldSz cx="18288000" cy="10287000"/>
  <p:notesSz cx="6858000" cy="9144000"/>
  <p:embeddedFontLst>
    <p:embeddedFont>
      <p:font typeface="Muli Regular" panose="020B0604020202020204" charset="0"/>
      <p:regular r:id="rId9"/>
    </p:embeddedFont>
    <p:embeddedFont>
      <p:font typeface="Muli Bold" panose="020B0604020202020204" charset="0"/>
      <p:regular r:id="rId10"/>
    </p:embeddedFont>
    <p:embeddedFont>
      <p:font typeface="Muli Regular Bold Italics" panose="020B0604020202020204" charset="0"/>
      <p:regular r:id="rId11"/>
    </p:embeddedFont>
    <p:embeddedFont>
      <p:font typeface="Muli Regular Italics" panose="020B0604020202020204" charset="0"/>
      <p:regular r:id="rId12"/>
    </p:embeddedFont>
    <p:embeddedFont>
      <p:font typeface="Calibri" panose="020F0502020204030204" pitchFamily="34" charset="0"/>
      <p:regular r:id="rId13"/>
      <p:bold r:id="rId14"/>
      <p:italic r:id="rId15"/>
      <p:boldItalic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3" d="100"/>
          <a:sy n="43" d="100"/>
        </p:scale>
        <p:origin x="66" y="4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5.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1/19/2022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85000"/>
          </a:blip>
          <a:srcRect l="3524" r="28170"/>
          <a:stretch>
            <a:fillRect/>
          </a:stretch>
        </p:blipFill>
        <p:spPr>
          <a:xfrm>
            <a:off x="9322699" y="0"/>
            <a:ext cx="8965301" cy="10287000"/>
          </a:xfrm>
          <a:prstGeom prst="rect">
            <a:avLst/>
          </a:prstGeom>
        </p:spPr>
      </p:pic>
      <p:sp>
        <p:nvSpPr>
          <p:cNvPr id="3" name="AutoShape 3"/>
          <p:cNvSpPr/>
          <p:nvPr/>
        </p:nvSpPr>
        <p:spPr>
          <a:xfrm>
            <a:off x="0" y="1028700"/>
            <a:ext cx="11749490" cy="8229600"/>
          </a:xfrm>
          <a:prstGeom prst="rect">
            <a:avLst/>
          </a:prstGeom>
          <a:solidFill>
            <a:srgbClr val="FFFFFF"/>
          </a:solidFill>
        </p:spPr>
      </p:sp>
      <p:sp>
        <p:nvSpPr>
          <p:cNvPr id="4" name="TextBox 4"/>
          <p:cNvSpPr txBox="1"/>
          <p:nvPr/>
        </p:nvSpPr>
        <p:spPr>
          <a:xfrm>
            <a:off x="1028700" y="2646653"/>
            <a:ext cx="9664274" cy="470027"/>
          </a:xfrm>
          <a:prstGeom prst="rect">
            <a:avLst/>
          </a:prstGeom>
        </p:spPr>
        <p:txBody>
          <a:bodyPr lIns="0" tIns="0" rIns="0" bIns="0" rtlCol="0" anchor="t">
            <a:spAutoFit/>
          </a:bodyPr>
          <a:lstStyle/>
          <a:p>
            <a:pPr>
              <a:lnSpc>
                <a:spcPts val="3603"/>
              </a:lnSpc>
            </a:pPr>
            <a:r>
              <a:rPr lang="en-US" sz="3399" spc="71">
                <a:solidFill>
                  <a:srgbClr val="000000"/>
                </a:solidFill>
                <a:latin typeface="Muli Black Bold Italics"/>
              </a:rPr>
              <a:t>Advertising Project</a:t>
            </a:r>
          </a:p>
        </p:txBody>
      </p:sp>
      <p:grpSp>
        <p:nvGrpSpPr>
          <p:cNvPr id="5" name="Group 5"/>
          <p:cNvGrpSpPr/>
          <p:nvPr/>
        </p:nvGrpSpPr>
        <p:grpSpPr>
          <a:xfrm>
            <a:off x="1028700" y="1028700"/>
            <a:ext cx="1398091" cy="1212401"/>
            <a:chOff x="0" y="0"/>
            <a:chExt cx="1864121" cy="1616535"/>
          </a:xfrm>
        </p:grpSpPr>
        <p:sp>
          <p:nvSpPr>
            <p:cNvPr id="6" name="AutoShape 6"/>
            <p:cNvSpPr/>
            <p:nvPr/>
          </p:nvSpPr>
          <p:spPr>
            <a:xfrm>
              <a:off x="0" y="0"/>
              <a:ext cx="1864121" cy="1616535"/>
            </a:xfrm>
            <a:prstGeom prst="rect">
              <a:avLst/>
            </a:prstGeom>
            <a:solidFill>
              <a:srgbClr val="2145FF"/>
            </a:solidFill>
          </p:spPr>
        </p:sp>
        <p:sp>
          <p:nvSpPr>
            <p:cNvPr id="7" name="TextBox 7"/>
            <p:cNvSpPr txBox="1"/>
            <p:nvPr/>
          </p:nvSpPr>
          <p:spPr>
            <a:xfrm>
              <a:off x="371193" y="508124"/>
              <a:ext cx="1121735" cy="581237"/>
            </a:xfrm>
            <a:prstGeom prst="rect">
              <a:avLst/>
            </a:prstGeom>
          </p:spPr>
          <p:txBody>
            <a:bodyPr lIns="0" tIns="0" rIns="0" bIns="0" rtlCol="0" anchor="t">
              <a:spAutoFit/>
            </a:bodyPr>
            <a:lstStyle/>
            <a:p>
              <a:pPr algn="ctr">
                <a:lnSpc>
                  <a:spcPts val="3640"/>
                </a:lnSpc>
              </a:pPr>
              <a:r>
                <a:rPr lang="en-US" sz="2800" spc="140">
                  <a:solidFill>
                    <a:srgbClr val="FFFFFF"/>
                  </a:solidFill>
                  <a:latin typeface="Muli Bold"/>
                </a:rPr>
                <a:t>01</a:t>
              </a:r>
            </a:p>
          </p:txBody>
        </p:sp>
      </p:grpSp>
      <p:sp>
        <p:nvSpPr>
          <p:cNvPr id="8" name="TextBox 8"/>
          <p:cNvSpPr txBox="1"/>
          <p:nvPr/>
        </p:nvSpPr>
        <p:spPr>
          <a:xfrm>
            <a:off x="1042608" y="3720499"/>
            <a:ext cx="9664274" cy="1753870"/>
          </a:xfrm>
          <a:prstGeom prst="rect">
            <a:avLst/>
          </a:prstGeom>
        </p:spPr>
        <p:txBody>
          <a:bodyPr lIns="0" tIns="0" rIns="0" bIns="0" rtlCol="0" anchor="t">
            <a:spAutoFit/>
          </a:bodyPr>
          <a:lstStyle/>
          <a:p>
            <a:pPr>
              <a:lnSpc>
                <a:spcPts val="6889"/>
              </a:lnSpc>
            </a:pPr>
            <a:r>
              <a:rPr lang="en-US" sz="6499" spc="136">
                <a:solidFill>
                  <a:srgbClr val="000000"/>
                </a:solidFill>
                <a:latin typeface="Muli Black Bold Italics"/>
              </a:rPr>
              <a:t>Types of</a:t>
            </a:r>
          </a:p>
          <a:p>
            <a:pPr>
              <a:lnSpc>
                <a:spcPts val="6889"/>
              </a:lnSpc>
            </a:pPr>
            <a:r>
              <a:rPr lang="en-US" sz="6499" spc="136">
                <a:solidFill>
                  <a:srgbClr val="000000"/>
                </a:solidFill>
                <a:latin typeface="Muli Black Bold Italics"/>
              </a:rPr>
              <a:t>Advertisement </a:t>
            </a:r>
          </a:p>
        </p:txBody>
      </p:sp>
      <p:sp>
        <p:nvSpPr>
          <p:cNvPr id="9" name="TextBox 9"/>
          <p:cNvSpPr txBox="1"/>
          <p:nvPr/>
        </p:nvSpPr>
        <p:spPr>
          <a:xfrm>
            <a:off x="1028700" y="6494753"/>
            <a:ext cx="9664274" cy="1384427"/>
          </a:xfrm>
          <a:prstGeom prst="rect">
            <a:avLst/>
          </a:prstGeom>
        </p:spPr>
        <p:txBody>
          <a:bodyPr lIns="0" tIns="0" rIns="0" bIns="0" rtlCol="0" anchor="t">
            <a:spAutoFit/>
          </a:bodyPr>
          <a:lstStyle/>
          <a:p>
            <a:pPr>
              <a:lnSpc>
                <a:spcPts val="3603"/>
              </a:lnSpc>
            </a:pPr>
            <a:r>
              <a:rPr lang="en-US" sz="3399" spc="71">
                <a:solidFill>
                  <a:srgbClr val="000000"/>
                </a:solidFill>
                <a:latin typeface="Muli Black Bold Italics"/>
              </a:rPr>
              <a:t>By : Samridhi Dutta</a:t>
            </a:r>
          </a:p>
          <a:p>
            <a:pPr>
              <a:lnSpc>
                <a:spcPts val="3603"/>
              </a:lnSpc>
            </a:pPr>
            <a:endParaRPr lang="en-US" sz="3399" spc="71">
              <a:solidFill>
                <a:srgbClr val="000000"/>
              </a:solidFill>
              <a:latin typeface="Muli Black Bold Italics"/>
            </a:endParaRPr>
          </a:p>
          <a:p>
            <a:pPr>
              <a:lnSpc>
                <a:spcPts val="3603"/>
              </a:lnSpc>
            </a:pPr>
            <a:r>
              <a:rPr lang="en-US" sz="3399" spc="71">
                <a:solidFill>
                  <a:srgbClr val="000000"/>
                </a:solidFill>
                <a:latin typeface="Muli Black Bold Italics"/>
              </a:rPr>
              <a:t>Roll Number : BCP/16/215</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6424" r="6424"/>
          <a:stretch>
            <a:fillRect/>
          </a:stretch>
        </p:blipFill>
        <p:spPr>
          <a:xfrm>
            <a:off x="0" y="0"/>
            <a:ext cx="8965301" cy="10287000"/>
          </a:xfrm>
          <a:prstGeom prst="rect">
            <a:avLst/>
          </a:prstGeom>
        </p:spPr>
      </p:pic>
      <p:grpSp>
        <p:nvGrpSpPr>
          <p:cNvPr id="3" name="Group 3"/>
          <p:cNvGrpSpPr/>
          <p:nvPr/>
        </p:nvGrpSpPr>
        <p:grpSpPr>
          <a:xfrm>
            <a:off x="0" y="4537299"/>
            <a:ext cx="1398091" cy="1212401"/>
            <a:chOff x="0" y="0"/>
            <a:chExt cx="1864121" cy="1616535"/>
          </a:xfrm>
        </p:grpSpPr>
        <p:sp>
          <p:nvSpPr>
            <p:cNvPr id="4" name="AutoShape 4"/>
            <p:cNvSpPr/>
            <p:nvPr/>
          </p:nvSpPr>
          <p:spPr>
            <a:xfrm>
              <a:off x="0" y="0"/>
              <a:ext cx="1864121" cy="1616535"/>
            </a:xfrm>
            <a:prstGeom prst="rect">
              <a:avLst/>
            </a:prstGeom>
            <a:solidFill>
              <a:srgbClr val="000000"/>
            </a:solidFill>
          </p:spPr>
        </p:sp>
        <p:sp>
          <p:nvSpPr>
            <p:cNvPr id="5" name="TextBox 5"/>
            <p:cNvSpPr txBox="1"/>
            <p:nvPr/>
          </p:nvSpPr>
          <p:spPr>
            <a:xfrm>
              <a:off x="371193" y="508124"/>
              <a:ext cx="1121735" cy="581237"/>
            </a:xfrm>
            <a:prstGeom prst="rect">
              <a:avLst/>
            </a:prstGeom>
          </p:spPr>
          <p:txBody>
            <a:bodyPr lIns="0" tIns="0" rIns="0" bIns="0" rtlCol="0" anchor="t">
              <a:spAutoFit/>
            </a:bodyPr>
            <a:lstStyle/>
            <a:p>
              <a:pPr algn="ctr">
                <a:lnSpc>
                  <a:spcPts val="3640"/>
                </a:lnSpc>
              </a:pPr>
              <a:r>
                <a:rPr lang="en-US" sz="2800" spc="140">
                  <a:solidFill>
                    <a:srgbClr val="FFFFFF"/>
                  </a:solidFill>
                  <a:latin typeface="Muli Bold"/>
                </a:rPr>
                <a:t>02</a:t>
              </a:r>
            </a:p>
          </p:txBody>
        </p:sp>
      </p:grpSp>
      <p:sp>
        <p:nvSpPr>
          <p:cNvPr id="6" name="AutoShape 6"/>
          <p:cNvSpPr/>
          <p:nvPr/>
        </p:nvSpPr>
        <p:spPr>
          <a:xfrm>
            <a:off x="7567210" y="1028700"/>
            <a:ext cx="9692090" cy="8229600"/>
          </a:xfrm>
          <a:prstGeom prst="rect">
            <a:avLst/>
          </a:prstGeom>
          <a:solidFill>
            <a:srgbClr val="000000"/>
          </a:solidFill>
        </p:spPr>
      </p:sp>
      <p:grpSp>
        <p:nvGrpSpPr>
          <p:cNvPr id="7" name="Group 7"/>
          <p:cNvGrpSpPr/>
          <p:nvPr/>
        </p:nvGrpSpPr>
        <p:grpSpPr>
          <a:xfrm>
            <a:off x="8569901" y="2356703"/>
            <a:ext cx="7686708" cy="5573594"/>
            <a:chOff x="0" y="0"/>
            <a:chExt cx="10248944" cy="7431458"/>
          </a:xfrm>
        </p:grpSpPr>
        <p:sp>
          <p:nvSpPr>
            <p:cNvPr id="8" name="TextBox 8"/>
            <p:cNvSpPr txBox="1"/>
            <p:nvPr/>
          </p:nvSpPr>
          <p:spPr>
            <a:xfrm>
              <a:off x="0" y="0"/>
              <a:ext cx="10248944" cy="2641600"/>
            </a:xfrm>
            <a:prstGeom prst="rect">
              <a:avLst/>
            </a:prstGeom>
          </p:spPr>
          <p:txBody>
            <a:bodyPr lIns="0" tIns="0" rIns="0" bIns="0" rtlCol="0" anchor="t">
              <a:spAutoFit/>
            </a:bodyPr>
            <a:lstStyle/>
            <a:p>
              <a:pPr>
                <a:lnSpc>
                  <a:spcPts val="7800"/>
                </a:lnSpc>
              </a:pPr>
              <a:r>
                <a:rPr lang="en-US" sz="6500">
                  <a:solidFill>
                    <a:srgbClr val="FFFFFF"/>
                  </a:solidFill>
                  <a:latin typeface="Muli Black Bold Italics"/>
                </a:rPr>
                <a:t>What is Advertisting?</a:t>
              </a:r>
            </a:p>
          </p:txBody>
        </p:sp>
        <p:sp>
          <p:nvSpPr>
            <p:cNvPr id="9" name="TextBox 9"/>
            <p:cNvSpPr txBox="1"/>
            <p:nvPr/>
          </p:nvSpPr>
          <p:spPr>
            <a:xfrm>
              <a:off x="0" y="3345868"/>
              <a:ext cx="10248944" cy="4085590"/>
            </a:xfrm>
            <a:prstGeom prst="rect">
              <a:avLst/>
            </a:prstGeom>
          </p:spPr>
          <p:txBody>
            <a:bodyPr lIns="0" tIns="0" rIns="0" bIns="0" rtlCol="0" anchor="t">
              <a:spAutoFit/>
            </a:bodyPr>
            <a:lstStyle/>
            <a:p>
              <a:pPr>
                <a:lnSpc>
                  <a:spcPts val="5009"/>
                </a:lnSpc>
              </a:pPr>
              <a:r>
                <a:rPr lang="en-US" sz="3000" spc="30">
                  <a:solidFill>
                    <a:srgbClr val="FFFFFF"/>
                  </a:solidFill>
                  <a:latin typeface="Muli Regular"/>
                </a:rPr>
                <a:t>Advertising is a component of a company's marketing strategy. Companies use advertising to share information about their products or services through various media</a:t>
              </a: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rot="-5400000">
            <a:off x="-3596314" y="4522649"/>
            <a:ext cx="9106870" cy="990600"/>
          </a:xfrm>
          <a:prstGeom prst="rect">
            <a:avLst/>
          </a:prstGeom>
        </p:spPr>
        <p:txBody>
          <a:bodyPr lIns="0" tIns="0" rIns="0" bIns="0" rtlCol="0" anchor="t">
            <a:spAutoFit/>
          </a:bodyPr>
          <a:lstStyle/>
          <a:p>
            <a:pPr>
              <a:lnSpc>
                <a:spcPts val="7800"/>
              </a:lnSpc>
            </a:pPr>
            <a:r>
              <a:rPr lang="en-US" sz="6500">
                <a:solidFill>
                  <a:srgbClr val="000000"/>
                </a:solidFill>
                <a:latin typeface="Muli Black Bold Italics"/>
              </a:rPr>
              <a:t>Types of Advertising </a:t>
            </a:r>
          </a:p>
        </p:txBody>
      </p:sp>
      <p:sp>
        <p:nvSpPr>
          <p:cNvPr id="3" name="AutoShape 3"/>
          <p:cNvSpPr/>
          <p:nvPr/>
        </p:nvSpPr>
        <p:spPr>
          <a:xfrm>
            <a:off x="5949815" y="1028700"/>
            <a:ext cx="3969684" cy="3989249"/>
          </a:xfrm>
          <a:prstGeom prst="rect">
            <a:avLst/>
          </a:prstGeom>
          <a:solidFill>
            <a:srgbClr val="2145FF"/>
          </a:solidFill>
        </p:spPr>
      </p:sp>
      <p:pic>
        <p:nvPicPr>
          <p:cNvPr id="4" name="Picture 4"/>
          <p:cNvPicPr>
            <a:picLocks noChangeAspect="1"/>
          </p:cNvPicPr>
          <p:nvPr/>
        </p:nvPicPr>
        <p:blipFill>
          <a:blip r:embed="rId2"/>
          <a:srcRect l="16287"/>
          <a:stretch>
            <a:fillRect/>
          </a:stretch>
        </p:blipFill>
        <p:spPr>
          <a:xfrm>
            <a:off x="5949815" y="5301526"/>
            <a:ext cx="3969684" cy="3989249"/>
          </a:xfrm>
          <a:prstGeom prst="rect">
            <a:avLst/>
          </a:prstGeom>
        </p:spPr>
      </p:pic>
      <p:pic>
        <p:nvPicPr>
          <p:cNvPr id="5" name="Picture 5"/>
          <p:cNvPicPr>
            <a:picLocks noChangeAspect="1"/>
          </p:cNvPicPr>
          <p:nvPr/>
        </p:nvPicPr>
        <p:blipFill>
          <a:blip r:embed="rId3"/>
          <a:srcRect l="29096" t="32744" r="26313"/>
          <a:stretch>
            <a:fillRect/>
          </a:stretch>
        </p:blipFill>
        <p:spPr>
          <a:xfrm>
            <a:off x="14318316" y="5301526"/>
            <a:ext cx="3969684" cy="3989249"/>
          </a:xfrm>
          <a:prstGeom prst="rect">
            <a:avLst/>
          </a:prstGeom>
        </p:spPr>
      </p:pic>
      <p:sp>
        <p:nvSpPr>
          <p:cNvPr id="6" name="TextBox 6"/>
          <p:cNvSpPr txBox="1"/>
          <p:nvPr/>
        </p:nvSpPr>
        <p:spPr>
          <a:xfrm>
            <a:off x="6477688" y="2258784"/>
            <a:ext cx="3128505" cy="1500411"/>
          </a:xfrm>
          <a:prstGeom prst="rect">
            <a:avLst/>
          </a:prstGeom>
        </p:spPr>
        <p:txBody>
          <a:bodyPr wrap="square" lIns="0" tIns="0" rIns="0" bIns="0" rtlCol="0" anchor="t">
            <a:spAutoFit/>
          </a:bodyPr>
          <a:lstStyle/>
          <a:p>
            <a:pPr>
              <a:lnSpc>
                <a:spcPts val="3919"/>
              </a:lnSpc>
            </a:pPr>
            <a:r>
              <a:rPr lang="en-US" sz="2799" spc="363" dirty="0">
                <a:solidFill>
                  <a:srgbClr val="FFFFFF"/>
                </a:solidFill>
                <a:latin typeface="Muli Regular Bold Italics"/>
              </a:rPr>
              <a:t>PRI</a:t>
            </a:r>
            <a:r>
              <a:rPr lang="en-US" sz="2799" spc="364" dirty="0">
                <a:solidFill>
                  <a:srgbClr val="FFFFFF"/>
                </a:solidFill>
                <a:latin typeface="Muli Regular Bold Italics"/>
              </a:rPr>
              <a:t>NT ADVERTISING</a:t>
            </a:r>
          </a:p>
          <a:p>
            <a:pPr>
              <a:lnSpc>
                <a:spcPts val="3919"/>
              </a:lnSpc>
            </a:pPr>
            <a:endParaRPr lang="en-US" sz="2799" spc="364" dirty="0">
              <a:solidFill>
                <a:srgbClr val="FFFFFF"/>
              </a:solidFill>
              <a:latin typeface="Muli Regular Bold Italics"/>
            </a:endParaRPr>
          </a:p>
        </p:txBody>
      </p:sp>
      <p:sp>
        <p:nvSpPr>
          <p:cNvPr id="7" name="AutoShape 7"/>
          <p:cNvSpPr/>
          <p:nvPr/>
        </p:nvSpPr>
        <p:spPr>
          <a:xfrm>
            <a:off x="14318316" y="1028700"/>
            <a:ext cx="3969684" cy="3989249"/>
          </a:xfrm>
          <a:prstGeom prst="rect">
            <a:avLst/>
          </a:prstGeom>
          <a:solidFill>
            <a:srgbClr val="2145FF"/>
          </a:solidFill>
        </p:spPr>
      </p:sp>
      <p:sp>
        <p:nvSpPr>
          <p:cNvPr id="8" name="AutoShape 8"/>
          <p:cNvSpPr/>
          <p:nvPr/>
        </p:nvSpPr>
        <p:spPr>
          <a:xfrm>
            <a:off x="10134066" y="5269051"/>
            <a:ext cx="3969684" cy="3989249"/>
          </a:xfrm>
          <a:prstGeom prst="rect">
            <a:avLst/>
          </a:prstGeom>
          <a:solidFill>
            <a:srgbClr val="000000"/>
          </a:solidFill>
        </p:spPr>
      </p:sp>
      <p:pic>
        <p:nvPicPr>
          <p:cNvPr id="9" name="Picture 9"/>
          <p:cNvPicPr>
            <a:picLocks noChangeAspect="1"/>
          </p:cNvPicPr>
          <p:nvPr/>
        </p:nvPicPr>
        <p:blipFill>
          <a:blip r:embed="rId4"/>
          <a:srcRect r="33826"/>
          <a:stretch>
            <a:fillRect/>
          </a:stretch>
        </p:blipFill>
        <p:spPr>
          <a:xfrm>
            <a:off x="10134066" y="1028700"/>
            <a:ext cx="3969684" cy="3989249"/>
          </a:xfrm>
          <a:prstGeom prst="rect">
            <a:avLst/>
          </a:prstGeom>
        </p:spPr>
      </p:pic>
      <p:sp>
        <p:nvSpPr>
          <p:cNvPr id="10" name="TextBox 10"/>
          <p:cNvSpPr txBox="1"/>
          <p:nvPr/>
        </p:nvSpPr>
        <p:spPr>
          <a:xfrm>
            <a:off x="10661938" y="6499136"/>
            <a:ext cx="3054062" cy="1500411"/>
          </a:xfrm>
          <a:prstGeom prst="rect">
            <a:avLst/>
          </a:prstGeom>
        </p:spPr>
        <p:txBody>
          <a:bodyPr wrap="square" lIns="0" tIns="0" rIns="0" bIns="0" rtlCol="0" anchor="t">
            <a:spAutoFit/>
          </a:bodyPr>
          <a:lstStyle/>
          <a:p>
            <a:pPr>
              <a:lnSpc>
                <a:spcPts val="3919"/>
              </a:lnSpc>
            </a:pPr>
            <a:r>
              <a:rPr lang="en-US" sz="2799" spc="363" dirty="0">
                <a:solidFill>
                  <a:srgbClr val="FFFFFF"/>
                </a:solidFill>
                <a:latin typeface="Muli Regular Bold Italics"/>
              </a:rPr>
              <a:t>DIRECT MAI</a:t>
            </a:r>
            <a:r>
              <a:rPr lang="en-US" sz="2799" spc="364" dirty="0">
                <a:solidFill>
                  <a:srgbClr val="FFFFFF"/>
                </a:solidFill>
                <a:latin typeface="Muli Regular Bold Italics"/>
              </a:rPr>
              <a:t>L ADVERTISING</a:t>
            </a:r>
          </a:p>
          <a:p>
            <a:pPr>
              <a:lnSpc>
                <a:spcPts val="3919"/>
              </a:lnSpc>
            </a:pPr>
            <a:endParaRPr lang="en-US" sz="2799" spc="364" dirty="0">
              <a:solidFill>
                <a:srgbClr val="FFFFFF"/>
              </a:solidFill>
              <a:latin typeface="Muli Regular Bold Italics"/>
            </a:endParaRPr>
          </a:p>
        </p:txBody>
      </p:sp>
      <p:sp>
        <p:nvSpPr>
          <p:cNvPr id="11" name="TextBox 11"/>
          <p:cNvSpPr txBox="1"/>
          <p:nvPr/>
        </p:nvSpPr>
        <p:spPr>
          <a:xfrm>
            <a:off x="14846188" y="2258784"/>
            <a:ext cx="2913939" cy="1471930"/>
          </a:xfrm>
          <a:prstGeom prst="rect">
            <a:avLst/>
          </a:prstGeom>
        </p:spPr>
        <p:txBody>
          <a:bodyPr lIns="0" tIns="0" rIns="0" bIns="0" rtlCol="0" anchor="t">
            <a:spAutoFit/>
          </a:bodyPr>
          <a:lstStyle/>
          <a:p>
            <a:pPr>
              <a:lnSpc>
                <a:spcPts val="3919"/>
              </a:lnSpc>
            </a:pPr>
            <a:r>
              <a:rPr lang="en-US" sz="2799" spc="363">
                <a:solidFill>
                  <a:srgbClr val="FFFFFF"/>
                </a:solidFill>
                <a:latin typeface="Muli Regular Bold Italics"/>
              </a:rPr>
              <a:t>TELEVISION ADVERTISING</a:t>
            </a:r>
          </a:p>
          <a:p>
            <a:pPr>
              <a:lnSpc>
                <a:spcPts val="3919"/>
              </a:lnSpc>
            </a:pPr>
            <a:endParaRPr lang="en-US" sz="2799" spc="363">
              <a:solidFill>
                <a:srgbClr val="FFFFFF"/>
              </a:solidFill>
              <a:latin typeface="Muli Regular Bold Itali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rot="-5400000">
            <a:off x="-3596314" y="4522649"/>
            <a:ext cx="9106870" cy="990600"/>
          </a:xfrm>
          <a:prstGeom prst="rect">
            <a:avLst/>
          </a:prstGeom>
        </p:spPr>
        <p:txBody>
          <a:bodyPr lIns="0" tIns="0" rIns="0" bIns="0" rtlCol="0" anchor="t">
            <a:spAutoFit/>
          </a:bodyPr>
          <a:lstStyle/>
          <a:p>
            <a:pPr>
              <a:lnSpc>
                <a:spcPts val="7800"/>
              </a:lnSpc>
            </a:pPr>
            <a:r>
              <a:rPr lang="en-US" sz="6500">
                <a:solidFill>
                  <a:srgbClr val="000000"/>
                </a:solidFill>
                <a:latin typeface="Muli Black Bold Italics"/>
              </a:rPr>
              <a:t>Types of Advertising </a:t>
            </a:r>
          </a:p>
        </p:txBody>
      </p:sp>
      <p:sp>
        <p:nvSpPr>
          <p:cNvPr id="3" name="AutoShape 3"/>
          <p:cNvSpPr/>
          <p:nvPr/>
        </p:nvSpPr>
        <p:spPr>
          <a:xfrm>
            <a:off x="5949815" y="1028700"/>
            <a:ext cx="3969684" cy="3989249"/>
          </a:xfrm>
          <a:prstGeom prst="rect">
            <a:avLst/>
          </a:prstGeom>
          <a:solidFill>
            <a:srgbClr val="000000"/>
          </a:solidFill>
        </p:spPr>
      </p:sp>
      <p:pic>
        <p:nvPicPr>
          <p:cNvPr id="4" name="Picture 4"/>
          <p:cNvPicPr>
            <a:picLocks noChangeAspect="1"/>
          </p:cNvPicPr>
          <p:nvPr/>
        </p:nvPicPr>
        <p:blipFill>
          <a:blip r:embed="rId2"/>
          <a:srcRect l="16287"/>
          <a:stretch>
            <a:fillRect/>
          </a:stretch>
        </p:blipFill>
        <p:spPr>
          <a:xfrm>
            <a:off x="5949815" y="5301526"/>
            <a:ext cx="3969684" cy="3989249"/>
          </a:xfrm>
          <a:prstGeom prst="rect">
            <a:avLst/>
          </a:prstGeom>
        </p:spPr>
      </p:pic>
      <p:pic>
        <p:nvPicPr>
          <p:cNvPr id="5" name="Picture 5"/>
          <p:cNvPicPr>
            <a:picLocks noChangeAspect="1"/>
          </p:cNvPicPr>
          <p:nvPr/>
        </p:nvPicPr>
        <p:blipFill>
          <a:blip r:embed="rId3"/>
          <a:srcRect l="29096" t="32744" r="26313"/>
          <a:stretch>
            <a:fillRect/>
          </a:stretch>
        </p:blipFill>
        <p:spPr>
          <a:xfrm>
            <a:off x="14318316" y="5301526"/>
            <a:ext cx="3969684" cy="3989249"/>
          </a:xfrm>
          <a:prstGeom prst="rect">
            <a:avLst/>
          </a:prstGeom>
        </p:spPr>
      </p:pic>
      <p:sp>
        <p:nvSpPr>
          <p:cNvPr id="6" name="TextBox 6"/>
          <p:cNvSpPr txBox="1"/>
          <p:nvPr/>
        </p:nvSpPr>
        <p:spPr>
          <a:xfrm>
            <a:off x="6477688" y="2515992"/>
            <a:ext cx="2913939" cy="967039"/>
          </a:xfrm>
          <a:prstGeom prst="rect">
            <a:avLst/>
          </a:prstGeom>
        </p:spPr>
        <p:txBody>
          <a:bodyPr lIns="0" tIns="0" rIns="0" bIns="0" rtlCol="0" anchor="t">
            <a:spAutoFit/>
          </a:bodyPr>
          <a:lstStyle/>
          <a:p>
            <a:pPr>
              <a:lnSpc>
                <a:spcPts val="3919"/>
              </a:lnSpc>
            </a:pPr>
            <a:r>
              <a:rPr lang="en-US" sz="2800" spc="363">
                <a:solidFill>
                  <a:srgbClr val="FFFFFF"/>
                </a:solidFill>
                <a:latin typeface="Muli Regular Bold Italics"/>
              </a:rPr>
              <a:t>OUTDOOR ADVERTISING</a:t>
            </a:r>
          </a:p>
        </p:txBody>
      </p:sp>
      <p:sp>
        <p:nvSpPr>
          <p:cNvPr id="7" name="AutoShape 7"/>
          <p:cNvSpPr/>
          <p:nvPr/>
        </p:nvSpPr>
        <p:spPr>
          <a:xfrm>
            <a:off x="14318316" y="1028700"/>
            <a:ext cx="3969684" cy="3989249"/>
          </a:xfrm>
          <a:prstGeom prst="rect">
            <a:avLst/>
          </a:prstGeom>
          <a:solidFill>
            <a:srgbClr val="000000"/>
          </a:solidFill>
        </p:spPr>
      </p:sp>
      <p:sp>
        <p:nvSpPr>
          <p:cNvPr id="8" name="AutoShape 8"/>
          <p:cNvSpPr/>
          <p:nvPr/>
        </p:nvSpPr>
        <p:spPr>
          <a:xfrm>
            <a:off x="10134066" y="5269051"/>
            <a:ext cx="3969684" cy="3989249"/>
          </a:xfrm>
          <a:prstGeom prst="rect">
            <a:avLst/>
          </a:prstGeom>
          <a:solidFill>
            <a:srgbClr val="2145FF"/>
          </a:solidFill>
        </p:spPr>
      </p:sp>
      <p:pic>
        <p:nvPicPr>
          <p:cNvPr id="9" name="Picture 9"/>
          <p:cNvPicPr>
            <a:picLocks noChangeAspect="1"/>
          </p:cNvPicPr>
          <p:nvPr/>
        </p:nvPicPr>
        <p:blipFill>
          <a:blip r:embed="rId4"/>
          <a:srcRect r="33826"/>
          <a:stretch>
            <a:fillRect/>
          </a:stretch>
        </p:blipFill>
        <p:spPr>
          <a:xfrm>
            <a:off x="10134066" y="1028700"/>
            <a:ext cx="3969684" cy="3989249"/>
          </a:xfrm>
          <a:prstGeom prst="rect">
            <a:avLst/>
          </a:prstGeom>
        </p:spPr>
      </p:pic>
      <p:sp>
        <p:nvSpPr>
          <p:cNvPr id="10" name="TextBox 10"/>
          <p:cNvSpPr txBox="1"/>
          <p:nvPr/>
        </p:nvSpPr>
        <p:spPr>
          <a:xfrm>
            <a:off x="10661938" y="6756344"/>
            <a:ext cx="2913939" cy="967039"/>
          </a:xfrm>
          <a:prstGeom prst="rect">
            <a:avLst/>
          </a:prstGeom>
        </p:spPr>
        <p:txBody>
          <a:bodyPr lIns="0" tIns="0" rIns="0" bIns="0" rtlCol="0" anchor="t">
            <a:spAutoFit/>
          </a:bodyPr>
          <a:lstStyle/>
          <a:p>
            <a:pPr>
              <a:lnSpc>
                <a:spcPts val="3919"/>
              </a:lnSpc>
            </a:pPr>
            <a:r>
              <a:rPr lang="en-US" sz="2800" spc="363">
                <a:solidFill>
                  <a:srgbClr val="FFFFFF"/>
                </a:solidFill>
                <a:latin typeface="Muli Regular Bold Italics"/>
              </a:rPr>
              <a:t>RADIO ADVERTISING</a:t>
            </a:r>
          </a:p>
        </p:txBody>
      </p:sp>
      <p:sp>
        <p:nvSpPr>
          <p:cNvPr id="11" name="TextBox 11"/>
          <p:cNvSpPr txBox="1"/>
          <p:nvPr/>
        </p:nvSpPr>
        <p:spPr>
          <a:xfrm>
            <a:off x="14846188" y="2268359"/>
            <a:ext cx="2913939" cy="1462306"/>
          </a:xfrm>
          <a:prstGeom prst="rect">
            <a:avLst/>
          </a:prstGeom>
        </p:spPr>
        <p:txBody>
          <a:bodyPr lIns="0" tIns="0" rIns="0" bIns="0" rtlCol="0" anchor="t">
            <a:spAutoFit/>
          </a:bodyPr>
          <a:lstStyle/>
          <a:p>
            <a:pPr>
              <a:lnSpc>
                <a:spcPts val="3919"/>
              </a:lnSpc>
            </a:pPr>
            <a:r>
              <a:rPr lang="en-US" sz="2800" spc="363">
                <a:solidFill>
                  <a:srgbClr val="FFFFFF"/>
                </a:solidFill>
                <a:latin typeface="Muli Regular Bold Italics"/>
              </a:rPr>
              <a:t>SOCIAL MEDIA ADVERTISING</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752375"/>
            <a:ext cx="16230600" cy="3060186"/>
          </a:xfrm>
          <a:prstGeom prst="rect">
            <a:avLst/>
          </a:prstGeom>
        </p:spPr>
        <p:txBody>
          <a:bodyPr lIns="0" tIns="0" rIns="0" bIns="0" rtlCol="0" anchor="t">
            <a:spAutoFit/>
          </a:bodyPr>
          <a:lstStyle/>
          <a:p>
            <a:pPr>
              <a:lnSpc>
                <a:spcPts val="4053"/>
              </a:lnSpc>
              <a:spcBef>
                <a:spcPct val="0"/>
              </a:spcBef>
            </a:pPr>
            <a:r>
              <a:rPr lang="en-US" sz="2895" spc="376">
                <a:solidFill>
                  <a:srgbClr val="000000"/>
                </a:solidFill>
                <a:latin typeface="Muli Regular Bold Italics"/>
              </a:rPr>
              <a:t>1.Print advertising - </a:t>
            </a:r>
            <a:r>
              <a:rPr lang="en-US" sz="2895" spc="376">
                <a:solidFill>
                  <a:srgbClr val="000000"/>
                </a:solidFill>
                <a:latin typeface="Muli Regular Italics"/>
              </a:rPr>
              <a:t>Print advertising refers to printed advertisements, often seen in newspapers and magazines. However, this category also includes other printed materials, such as brochures, directories and flyers. Companies can place advertisements in local newspapers–whether throughout the paper or within the classifieds section—to target consumers within a geographic location.</a:t>
            </a:r>
          </a:p>
        </p:txBody>
      </p:sp>
      <p:sp>
        <p:nvSpPr>
          <p:cNvPr id="3" name="TextBox 3"/>
          <p:cNvSpPr txBox="1"/>
          <p:nvPr/>
        </p:nvSpPr>
        <p:spPr>
          <a:xfrm>
            <a:off x="1028700" y="5391150"/>
            <a:ext cx="16230600" cy="3060186"/>
          </a:xfrm>
          <a:prstGeom prst="rect">
            <a:avLst/>
          </a:prstGeom>
        </p:spPr>
        <p:txBody>
          <a:bodyPr lIns="0" tIns="0" rIns="0" bIns="0" rtlCol="0" anchor="t">
            <a:spAutoFit/>
          </a:bodyPr>
          <a:lstStyle/>
          <a:p>
            <a:pPr>
              <a:lnSpc>
                <a:spcPts val="4053"/>
              </a:lnSpc>
              <a:spcBef>
                <a:spcPct val="0"/>
              </a:spcBef>
            </a:pPr>
            <a:r>
              <a:rPr lang="en-US" sz="2895" spc="376">
                <a:solidFill>
                  <a:srgbClr val="000000"/>
                </a:solidFill>
                <a:latin typeface="Muli Regular Bold Italics"/>
              </a:rPr>
              <a:t>2.Direct mail advertising </a:t>
            </a:r>
            <a:r>
              <a:rPr lang="en-US" sz="2895" spc="376">
                <a:solidFill>
                  <a:srgbClr val="000000"/>
                </a:solidFill>
                <a:latin typeface="Muli Regular Italics"/>
              </a:rPr>
              <a:t>- Direct mail is a type of print advertising that sends advertisements to customers through the mail. Examples include brochures, catalogs, newsletters and flyers. This approach enables companies to identify an even more targeted market than other print advertising formats because it distributes ads via a direct mailing list.</a:t>
            </a:r>
          </a:p>
          <a:p>
            <a:pPr>
              <a:lnSpc>
                <a:spcPts val="4053"/>
              </a:lnSpc>
              <a:spcBef>
                <a:spcPct val="0"/>
              </a:spcBef>
            </a:pPr>
            <a:endParaRPr lang="en-US" sz="2895" spc="376">
              <a:solidFill>
                <a:srgbClr val="000000"/>
              </a:solidFill>
              <a:latin typeface="Muli Regular Itali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923925" y="678676"/>
            <a:ext cx="16487775" cy="5631088"/>
          </a:xfrm>
          <a:prstGeom prst="rect">
            <a:avLst/>
          </a:prstGeom>
        </p:spPr>
        <p:txBody>
          <a:bodyPr lIns="0" tIns="0" rIns="0" bIns="0" rtlCol="0" anchor="t">
            <a:spAutoFit/>
          </a:bodyPr>
          <a:lstStyle/>
          <a:p>
            <a:pPr>
              <a:lnSpc>
                <a:spcPts val="4060"/>
              </a:lnSpc>
              <a:spcBef>
                <a:spcPct val="0"/>
              </a:spcBef>
            </a:pPr>
            <a:r>
              <a:rPr lang="en-US" sz="2900" spc="377">
                <a:solidFill>
                  <a:srgbClr val="000000"/>
                </a:solidFill>
                <a:latin typeface="Muli Regular Bold Italics"/>
              </a:rPr>
              <a:t>3.Television advertising - </a:t>
            </a:r>
            <a:r>
              <a:rPr lang="en-US" sz="2900" spc="377">
                <a:solidFill>
                  <a:srgbClr val="000000"/>
                </a:solidFill>
                <a:latin typeface="Muli Regular Italics"/>
              </a:rPr>
              <a:t>Television advertising is a type of broadcast advertising where companies advertise their products or services through 20-, 30- or 60-second TV commercials. It can be costly but enables companies to repeat their advertisements regularly. The costs to air television commercials can vary due to the following factors:</a:t>
            </a:r>
          </a:p>
          <a:p>
            <a:pPr marL="626111" lvl="1" indent="-313055">
              <a:lnSpc>
                <a:spcPts val="4060"/>
              </a:lnSpc>
              <a:buFont typeface="Arial"/>
              <a:buChar char="•"/>
            </a:pPr>
            <a:r>
              <a:rPr lang="en-US" sz="2900" spc="377">
                <a:solidFill>
                  <a:srgbClr val="000000"/>
                </a:solidFill>
                <a:latin typeface="Muli Regular Italics"/>
              </a:rPr>
              <a:t>The ad length</a:t>
            </a:r>
          </a:p>
          <a:p>
            <a:pPr marL="626111" lvl="1" indent="-313055">
              <a:lnSpc>
                <a:spcPts val="4060"/>
              </a:lnSpc>
              <a:spcBef>
                <a:spcPct val="0"/>
              </a:spcBef>
              <a:buFont typeface="Arial"/>
              <a:buChar char="•"/>
            </a:pPr>
            <a:r>
              <a:rPr lang="en-US" sz="2900" spc="377">
                <a:solidFill>
                  <a:srgbClr val="000000"/>
                </a:solidFill>
                <a:latin typeface="Muli Regular Italics"/>
              </a:rPr>
              <a:t>The time of day</a:t>
            </a:r>
          </a:p>
          <a:p>
            <a:pPr marL="626111" lvl="1" indent="-313055">
              <a:lnSpc>
                <a:spcPts val="4060"/>
              </a:lnSpc>
              <a:spcBef>
                <a:spcPct val="0"/>
              </a:spcBef>
              <a:buFont typeface="Arial"/>
              <a:buChar char="•"/>
            </a:pPr>
            <a:r>
              <a:rPr lang="en-US" sz="2900" spc="377">
                <a:solidFill>
                  <a:srgbClr val="000000"/>
                </a:solidFill>
                <a:latin typeface="Muli Regular Italics"/>
              </a:rPr>
              <a:t>The television show</a:t>
            </a:r>
          </a:p>
          <a:p>
            <a:pPr marL="626111" lvl="1" indent="-313055">
              <a:lnSpc>
                <a:spcPts val="4060"/>
              </a:lnSpc>
              <a:spcBef>
                <a:spcPct val="0"/>
              </a:spcBef>
              <a:buFont typeface="Arial"/>
              <a:buChar char="•"/>
            </a:pPr>
            <a:r>
              <a:rPr lang="en-US" sz="2900" spc="377">
                <a:solidFill>
                  <a:srgbClr val="000000"/>
                </a:solidFill>
                <a:latin typeface="Muli Regular Italics"/>
              </a:rPr>
              <a:t>Frequency of airing</a:t>
            </a:r>
          </a:p>
          <a:p>
            <a:pPr marL="626111" lvl="1" indent="-313055">
              <a:lnSpc>
                <a:spcPts val="4060"/>
              </a:lnSpc>
              <a:spcBef>
                <a:spcPct val="0"/>
              </a:spcBef>
              <a:buFont typeface="Arial"/>
              <a:buChar char="•"/>
            </a:pPr>
            <a:r>
              <a:rPr lang="en-US" sz="2900" spc="377">
                <a:solidFill>
                  <a:srgbClr val="000000"/>
                </a:solidFill>
                <a:latin typeface="Muli Regular Italics"/>
              </a:rPr>
              <a:t>The geographic reach</a:t>
            </a:r>
          </a:p>
          <a:p>
            <a:pPr marL="626111" lvl="1" indent="-313055">
              <a:lnSpc>
                <a:spcPts val="4060"/>
              </a:lnSpc>
              <a:spcBef>
                <a:spcPct val="0"/>
              </a:spcBef>
              <a:buFont typeface="Arial"/>
              <a:buChar char="•"/>
            </a:pPr>
            <a:r>
              <a:rPr lang="en-US" sz="2900" spc="377">
                <a:solidFill>
                  <a:srgbClr val="000000"/>
                </a:solidFill>
                <a:latin typeface="Muli Regular Italics"/>
              </a:rPr>
              <a:t>The number of networks</a:t>
            </a:r>
          </a:p>
        </p:txBody>
      </p:sp>
      <p:sp>
        <p:nvSpPr>
          <p:cNvPr id="3" name="TextBox 3"/>
          <p:cNvSpPr txBox="1"/>
          <p:nvPr/>
        </p:nvSpPr>
        <p:spPr>
          <a:xfrm>
            <a:off x="1028700" y="6785947"/>
            <a:ext cx="16487775" cy="3059668"/>
          </a:xfrm>
          <a:prstGeom prst="rect">
            <a:avLst/>
          </a:prstGeom>
        </p:spPr>
        <p:txBody>
          <a:bodyPr lIns="0" tIns="0" rIns="0" bIns="0" rtlCol="0" anchor="t">
            <a:spAutoFit/>
          </a:bodyPr>
          <a:lstStyle/>
          <a:p>
            <a:pPr>
              <a:lnSpc>
                <a:spcPts val="4060"/>
              </a:lnSpc>
              <a:spcBef>
                <a:spcPct val="0"/>
              </a:spcBef>
            </a:pPr>
            <a:r>
              <a:rPr lang="en-US" sz="2900" spc="377">
                <a:solidFill>
                  <a:srgbClr val="000000"/>
                </a:solidFill>
                <a:latin typeface="Muli Regular Bold Italics"/>
              </a:rPr>
              <a:t>4.Outdoor advertising</a:t>
            </a:r>
            <a:r>
              <a:rPr lang="en-US" sz="2900" spc="377">
                <a:solidFill>
                  <a:srgbClr val="000000"/>
                </a:solidFill>
                <a:latin typeface="Muli Regular Italics"/>
              </a:rPr>
              <a:t> - Outdoor advertising refers to advertisements that consumers see outside their homes. As a result, this type of advertising is sometimes called out-of-home advertising. Examples include billboards and advertisements seen in public places or transit vehicles, such as on the sides of buses or inside subway cars.</a:t>
            </a:r>
          </a:p>
          <a:p>
            <a:pPr>
              <a:lnSpc>
                <a:spcPts val="4060"/>
              </a:lnSpc>
              <a:spcBef>
                <a:spcPct val="0"/>
              </a:spcBef>
            </a:pPr>
            <a:endParaRPr lang="en-US" sz="2900" spc="377">
              <a:solidFill>
                <a:srgbClr val="000000"/>
              </a:solidFill>
              <a:latin typeface="Muli Regular Itali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685420"/>
            <a:ext cx="15739906" cy="4088236"/>
          </a:xfrm>
          <a:prstGeom prst="rect">
            <a:avLst/>
          </a:prstGeom>
        </p:spPr>
        <p:txBody>
          <a:bodyPr lIns="0" tIns="0" rIns="0" bIns="0" rtlCol="0" anchor="t">
            <a:spAutoFit/>
          </a:bodyPr>
          <a:lstStyle/>
          <a:p>
            <a:pPr>
              <a:lnSpc>
                <a:spcPts val="4059"/>
              </a:lnSpc>
              <a:spcBef>
                <a:spcPct val="0"/>
              </a:spcBef>
            </a:pPr>
            <a:r>
              <a:rPr lang="en-US" sz="2899" spc="376">
                <a:solidFill>
                  <a:srgbClr val="000000"/>
                </a:solidFill>
                <a:latin typeface="Muli Regular Bold Italics"/>
              </a:rPr>
              <a:t>5.Radio advertising</a:t>
            </a:r>
            <a:r>
              <a:rPr lang="en-US" sz="2899" spc="376">
                <a:solidFill>
                  <a:srgbClr val="000000"/>
                </a:solidFill>
                <a:latin typeface="Muli Regular Italics"/>
              </a:rPr>
              <a:t> - Radio is another form of broadcast advertising that plays ads during programming breaks. Customers can hear radio advertisements while conducting other activities, such as driving or doing household chores. Like television, radio enables the repetition of advertisements, which can give companies more recognition with consumers. Companies can research what radio stations are popular with their target customers. They can also learn what times of day these customers listen to the radio most.</a:t>
            </a:r>
          </a:p>
        </p:txBody>
      </p:sp>
      <p:sp>
        <p:nvSpPr>
          <p:cNvPr id="3" name="TextBox 3"/>
          <p:cNvSpPr txBox="1"/>
          <p:nvPr/>
        </p:nvSpPr>
        <p:spPr>
          <a:xfrm>
            <a:off x="1028700" y="5170064"/>
            <a:ext cx="15739906" cy="4163704"/>
          </a:xfrm>
          <a:prstGeom prst="rect">
            <a:avLst/>
          </a:prstGeom>
        </p:spPr>
        <p:txBody>
          <a:bodyPr lIns="0" tIns="0" rIns="0" bIns="0" rtlCol="0" anchor="t">
            <a:spAutoFit/>
          </a:bodyPr>
          <a:lstStyle/>
          <a:p>
            <a:pPr>
              <a:lnSpc>
                <a:spcPts val="4059"/>
              </a:lnSpc>
              <a:spcBef>
                <a:spcPct val="0"/>
              </a:spcBef>
            </a:pPr>
            <a:r>
              <a:rPr lang="en-US" sz="2899" i="1" spc="376" dirty="0">
                <a:solidFill>
                  <a:srgbClr val="000000"/>
                </a:solidFill>
                <a:latin typeface="Muli Regular Bold Italics"/>
              </a:rPr>
              <a:t>6.Social media advertising - </a:t>
            </a:r>
            <a:r>
              <a:rPr lang="en-US" sz="2899" spc="376" dirty="0">
                <a:solidFill>
                  <a:srgbClr val="000000"/>
                </a:solidFill>
                <a:latin typeface="Muli Regular Bold Italics"/>
              </a:rPr>
              <a:t>Companies use social media advertising to promote their products or </a:t>
            </a:r>
            <a:r>
              <a:rPr lang="en-US" sz="2899" spc="376" dirty="0" smtClean="0">
                <a:solidFill>
                  <a:srgbClr val="000000"/>
                </a:solidFill>
                <a:latin typeface="Muli Regular Bold Italics"/>
              </a:rPr>
              <a:t>services on various platforms. Social media advertising, like other digital advertising, </a:t>
            </a:r>
            <a:r>
              <a:rPr lang="en-US" sz="2899" spc="376" dirty="0">
                <a:solidFill>
                  <a:srgbClr val="000000"/>
                </a:solidFill>
                <a:latin typeface="Muli Regular Bold Italics"/>
              </a:rPr>
              <a:t>enables companies to target specific audiences. They may focus </a:t>
            </a:r>
            <a:r>
              <a:rPr lang="en-US" sz="2899" spc="376" dirty="0" smtClean="0">
                <a:solidFill>
                  <a:srgbClr val="000000"/>
                </a:solidFill>
                <a:latin typeface="Muli Regular Bold Italics"/>
              </a:rPr>
              <a:t>on </a:t>
            </a:r>
            <a:r>
              <a:rPr lang="en-US" sz="2899" spc="376" dirty="0">
                <a:solidFill>
                  <a:srgbClr val="000000"/>
                </a:solidFill>
                <a:latin typeface="Muli Regular Bold Italics"/>
              </a:rPr>
              <a:t>reaching customers based on their geographic location, age group or buying habits. They can either pay for the platforms to promote their advertisements, or they can use more organic methods.</a:t>
            </a:r>
          </a:p>
          <a:p>
            <a:pPr>
              <a:lnSpc>
                <a:spcPts val="4059"/>
              </a:lnSpc>
              <a:spcBef>
                <a:spcPct val="0"/>
              </a:spcBef>
            </a:pPr>
            <a:endParaRPr lang="en-US" sz="2899" spc="376" dirty="0">
              <a:solidFill>
                <a:srgbClr val="000000"/>
              </a:solidFill>
              <a:latin typeface="Muli Regular Bold Itali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461</Words>
  <Application>Microsoft Office PowerPoint</Application>
  <PresentationFormat>Custom</PresentationFormat>
  <Paragraphs>30</Paragraphs>
  <Slides>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Muli Regular</vt:lpstr>
      <vt:lpstr>Muli Black Bold Italics</vt:lpstr>
      <vt:lpstr>Muli Bold</vt:lpstr>
      <vt:lpstr>Arial</vt:lpstr>
      <vt:lpstr>Muli Regular Bold Italics</vt:lpstr>
      <vt:lpstr>Muli Regular Italics</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Black and Blue Basic Presentation Template</dc:title>
  <cp:lastModifiedBy>Samridhi</cp:lastModifiedBy>
  <cp:revision>3</cp:revision>
  <dcterms:created xsi:type="dcterms:W3CDTF">2006-08-16T00:00:00Z</dcterms:created>
  <dcterms:modified xsi:type="dcterms:W3CDTF">2022-01-19T12:30:41Z</dcterms:modified>
  <dc:identifier>DAE13zSOaJ4</dc:identifier>
</cp:coreProperties>
</file>