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handoutMasterIdLst>
    <p:handoutMasterId r:id="rId57"/>
  </p:handoutMasterIdLst>
  <p:sldIdLst>
    <p:sldId id="259" r:id="rId2"/>
    <p:sldId id="261" r:id="rId3"/>
    <p:sldId id="281" r:id="rId4"/>
    <p:sldId id="298" r:id="rId5"/>
    <p:sldId id="283" r:id="rId6"/>
    <p:sldId id="284" r:id="rId7"/>
    <p:sldId id="288" r:id="rId8"/>
    <p:sldId id="324" r:id="rId9"/>
    <p:sldId id="290" r:id="rId10"/>
    <p:sldId id="291" r:id="rId11"/>
    <p:sldId id="292" r:id="rId12"/>
    <p:sldId id="293" r:id="rId13"/>
    <p:sldId id="294" r:id="rId14"/>
    <p:sldId id="295" r:id="rId15"/>
    <p:sldId id="296" r:id="rId16"/>
    <p:sldId id="297" r:id="rId17"/>
    <p:sldId id="262" r:id="rId18"/>
    <p:sldId id="286" r:id="rId19"/>
    <p:sldId id="267" r:id="rId20"/>
    <p:sldId id="299" r:id="rId21"/>
    <p:sldId id="300" r:id="rId22"/>
    <p:sldId id="268" r:id="rId23"/>
    <p:sldId id="301" r:id="rId24"/>
    <p:sldId id="302" r:id="rId25"/>
    <p:sldId id="303" r:id="rId26"/>
    <p:sldId id="304" r:id="rId27"/>
    <p:sldId id="269" r:id="rId28"/>
    <p:sldId id="314" r:id="rId29"/>
    <p:sldId id="315" r:id="rId30"/>
    <p:sldId id="277" r:id="rId31"/>
    <p:sldId id="317" r:id="rId32"/>
    <p:sldId id="318" r:id="rId33"/>
    <p:sldId id="319" r:id="rId34"/>
    <p:sldId id="320" r:id="rId35"/>
    <p:sldId id="321" r:id="rId36"/>
    <p:sldId id="326" r:id="rId37"/>
    <p:sldId id="327" r:id="rId38"/>
    <p:sldId id="328" r:id="rId39"/>
    <p:sldId id="329" r:id="rId40"/>
    <p:sldId id="322" r:id="rId41"/>
    <p:sldId id="316" r:id="rId42"/>
    <p:sldId id="289" r:id="rId43"/>
    <p:sldId id="325" r:id="rId44"/>
    <p:sldId id="323" r:id="rId45"/>
    <p:sldId id="305" r:id="rId46"/>
    <p:sldId id="306" r:id="rId47"/>
    <p:sldId id="312" r:id="rId48"/>
    <p:sldId id="311" r:id="rId49"/>
    <p:sldId id="310" r:id="rId50"/>
    <p:sldId id="309" r:id="rId51"/>
    <p:sldId id="308" r:id="rId52"/>
    <p:sldId id="307" r:id="rId53"/>
    <p:sldId id="313" r:id="rId54"/>
    <p:sldId id="27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98"/>
            <p14:sldId id="283"/>
            <p14:sldId id="284"/>
            <p14:sldId id="288"/>
            <p14:sldId id="324"/>
            <p14:sldId id="290"/>
            <p14:sldId id="291"/>
            <p14:sldId id="292"/>
            <p14:sldId id="293"/>
            <p14:sldId id="294"/>
            <p14:sldId id="295"/>
            <p14:sldId id="296"/>
            <p14:sldId id="297"/>
            <p14:sldId id="262"/>
          </p14:sldIdLst>
        </p14:section>
        <p14:section name="Topic 1" id="{6D9936A3-3945-4757-BC8B-B5C252D8E036}">
          <p14:sldIdLst>
            <p14:sldId id="286"/>
            <p14:sldId id="267"/>
            <p14:sldId id="299"/>
          </p14:sldIdLst>
        </p14:section>
        <p14:section name="Sample Slides for Visuals" id="{BAB3A466-96C9-4230-9978-795378D75699}">
          <p14:sldIdLst>
            <p14:sldId id="300"/>
            <p14:sldId id="268"/>
            <p14:sldId id="301"/>
            <p14:sldId id="302"/>
            <p14:sldId id="303"/>
            <p14:sldId id="304"/>
            <p14:sldId id="269"/>
            <p14:sldId id="314"/>
            <p14:sldId id="315"/>
          </p14:sldIdLst>
        </p14:section>
        <p14:section name="Case Study" id="{8C0305C9-B152-4FBA-A789-FE1976D53990}">
          <p14:sldIdLst/>
        </p14:section>
        <p14:section name="Conclusion and Summary" id="{790CEF5B-569A-4C2F-BED5-750B08C0E5AD}">
          <p14:sldIdLst>
            <p14:sldId id="277"/>
            <p14:sldId id="317"/>
            <p14:sldId id="318"/>
            <p14:sldId id="319"/>
            <p14:sldId id="320"/>
            <p14:sldId id="321"/>
            <p14:sldId id="326"/>
            <p14:sldId id="327"/>
            <p14:sldId id="328"/>
            <p14:sldId id="329"/>
            <p14:sldId id="322"/>
            <p14:sldId id="316"/>
            <p14:sldId id="289"/>
            <p14:sldId id="325"/>
            <p14:sldId id="323"/>
          </p14:sldIdLst>
        </p14:section>
        <p14:section name="Appendix" id="{3F78B471-41DA-46F2-A8E4-97E471896AB3}">
          <p14:sldIdLst>
            <p14:sldId id="305"/>
            <p14:sldId id="306"/>
            <p14:sldId id="312"/>
            <p14:sldId id="311"/>
            <p14:sldId id="310"/>
            <p14:sldId id="309"/>
            <p14:sldId id="308"/>
            <p14:sldId id="307"/>
            <p14:sldId id="313"/>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2A10"/>
    <a:srgbClr val="3F792F"/>
    <a:srgbClr val="0B272F"/>
    <a:srgbClr val="000099"/>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8" autoAdjust="0"/>
    <p:restoredTop sz="83977" autoAdjust="0"/>
  </p:normalViewPr>
  <p:slideViewPr>
    <p:cSldViewPr>
      <p:cViewPr varScale="1">
        <p:scale>
          <a:sx n="70" d="100"/>
          <a:sy n="70" d="100"/>
        </p:scale>
        <p:origin x="-1848" y="-77"/>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4/25/2020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616359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4/25/2020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47881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6083" name="Rectangle 25"/>
          <p:cNvSpPr>
            <a:spLocks noGrp="1" noChangeArrowheads="1"/>
          </p:cNvSpPr>
          <p:nvPr>
            <p:ph type="ftr" sz="quarter" idx="4"/>
          </p:nvPr>
        </p:nvSpPr>
        <p:spPr>
          <a:noFill/>
        </p:spPr>
        <p:txBody>
          <a:bodyPr/>
          <a:lstStyle/>
          <a:p>
            <a:r>
              <a:rPr lang="en-US" dirty="0"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27</a:t>
            </a:fld>
            <a:endParaRPr lang="en-US" dirty="0"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30</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41</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44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54</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5" y="1"/>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9"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5" y="1"/>
            <a:ext cx="9100457" cy="6879771"/>
          </a:xfrm>
          <a:prstGeom prst="rect">
            <a:avLst/>
          </a:prstGeom>
        </p:spPr>
      </p:pic>
      <p:sp>
        <p:nvSpPr>
          <p:cNvPr id="3" name="Date Placeholder 3"/>
          <p:cNvSpPr>
            <a:spLocks noGrp="1"/>
          </p:cNvSpPr>
          <p:nvPr>
            <p:ph type="dt" sz="half" idx="10"/>
          </p:nvPr>
        </p:nvSpPr>
        <p:spPr>
          <a:xfrm>
            <a:off x="762000" y="6356351"/>
            <a:ext cx="2133600" cy="365125"/>
          </a:xfrm>
        </p:spPr>
        <p:txBody>
          <a:bodyPr/>
          <a:lstStyle/>
          <a:p>
            <a:fld id="{757B281C-5159-4971-8228-52B9A72E9ED2}" type="datetimeFigureOut">
              <a:rPr lang="en-US" smtClean="0"/>
              <a:pPr/>
              <a:t>4/25/2020</a:t>
            </a:fld>
            <a:endParaRPr lang="en-US" dirty="0"/>
          </a:p>
        </p:txBody>
      </p:sp>
      <p:sp>
        <p:nvSpPr>
          <p:cNvPr id="4" name="Footer Placeholder 4"/>
          <p:cNvSpPr>
            <a:spLocks noGrp="1"/>
          </p:cNvSpPr>
          <p:nvPr>
            <p:ph type="ftr" sz="quarter" idx="11"/>
          </p:nvPr>
        </p:nvSpPr>
        <p:spPr>
          <a:xfrm>
            <a:off x="3352800" y="6356351"/>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1"/>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5" y="1"/>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1"/>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5" y="1"/>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1"/>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4/25/2020</a:t>
            </a:fld>
            <a:endParaRPr lang="en-US" dirty="0"/>
          </a:p>
        </p:txBody>
      </p:sp>
      <p:sp>
        <p:nvSpPr>
          <p:cNvPr id="5" name="Footer Placeholder 4"/>
          <p:cNvSpPr>
            <a:spLocks noGrp="1"/>
          </p:cNvSpPr>
          <p:nvPr>
            <p:ph type="ftr" sz="quarter" idx="3"/>
          </p:nvPr>
        </p:nvSpPr>
        <p:spPr>
          <a:xfrm>
            <a:off x="33528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0.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438400" y="136134"/>
            <a:ext cx="5105400" cy="1387867"/>
          </a:xfrm>
        </p:spPr>
        <p:txBody>
          <a:bodyPr>
            <a:normAutofit fontScale="90000"/>
          </a:bodyPr>
          <a:lstStyle/>
          <a:p>
            <a:pPr algn="ctr"/>
            <a:r>
              <a:rPr lang="en-US" dirty="0" err="1" smtClean="0"/>
              <a:t>Swasthya</a:t>
            </a:r>
            <a:r>
              <a:rPr lang="en-US" dirty="0" smtClean="0"/>
              <a:t/>
            </a:r>
            <a:br>
              <a:rPr lang="en-US" dirty="0" smtClean="0"/>
            </a:br>
            <a:r>
              <a:rPr lang="en-US" dirty="0" smtClean="0"/>
              <a:t>The Virtual Dietician</a:t>
            </a:r>
            <a:endParaRPr lang="en-US" dirty="0"/>
          </a:p>
        </p:txBody>
      </p:sp>
      <p:sp>
        <p:nvSpPr>
          <p:cNvPr id="3" name="Subtitle 2"/>
          <p:cNvSpPr>
            <a:spLocks noGrp="1"/>
          </p:cNvSpPr>
          <p:nvPr>
            <p:ph type="subTitle" idx="1"/>
            <p:custDataLst>
              <p:tags r:id="rId3"/>
            </p:custDataLst>
          </p:nvPr>
        </p:nvSpPr>
        <p:spPr>
          <a:xfrm>
            <a:off x="2286000" y="1600200"/>
            <a:ext cx="6858000" cy="5257800"/>
          </a:xfrm>
        </p:spPr>
        <p:txBody>
          <a:bodyPr>
            <a:noAutofit/>
          </a:bodyPr>
          <a:lstStyle/>
          <a:p>
            <a:pPr algn="l"/>
            <a:r>
              <a:rPr lang="en-US" sz="1600" b="1" dirty="0" smtClean="0">
                <a:latin typeface="Gadugi" panose="020B0502040204020203" pitchFamily="34" charset="0"/>
                <a:ea typeface="Gadugi" panose="020B0502040204020203" pitchFamily="34" charset="0"/>
              </a:rPr>
              <a:t>          SOFTWARE ENGINEERING PROJECT REPORT</a:t>
            </a:r>
          </a:p>
          <a:p>
            <a:pPr algn="l"/>
            <a:r>
              <a:rPr lang="en-US" sz="1600" b="1" dirty="0" smtClean="0">
                <a:latin typeface="Gadugi" panose="020B0502040204020203" pitchFamily="34" charset="0"/>
                <a:ea typeface="Gadugi" panose="020B0502040204020203" pitchFamily="34" charset="0"/>
              </a:rPr>
              <a:t>                       [Submitted in partial fulfillment]</a:t>
            </a:r>
          </a:p>
          <a:p>
            <a:pPr algn="l"/>
            <a:endParaRPr lang="en-US" sz="1600" b="1" dirty="0">
              <a:latin typeface="Gadugi" panose="020B0502040204020203" pitchFamily="34" charset="0"/>
              <a:ea typeface="Gadugi" panose="020B0502040204020203" pitchFamily="34" charset="0"/>
            </a:endParaRPr>
          </a:p>
          <a:p>
            <a:pPr algn="l"/>
            <a:r>
              <a:rPr lang="en-US" sz="1600" b="1" dirty="0" smtClean="0">
                <a:latin typeface="Gadugi" panose="020B0502040204020203" pitchFamily="34" charset="0"/>
                <a:ea typeface="Gadugi" panose="020B0502040204020203" pitchFamily="34" charset="0"/>
              </a:rPr>
              <a:t>                          As a part of the curriculum of</a:t>
            </a:r>
          </a:p>
          <a:p>
            <a:pPr algn="l"/>
            <a:r>
              <a:rPr lang="en-US" sz="1600" b="1" dirty="0" smtClean="0">
                <a:latin typeface="Gadugi" panose="020B0502040204020203" pitchFamily="34" charset="0"/>
                <a:ea typeface="Gadugi" panose="020B0502040204020203" pitchFamily="34" charset="0"/>
              </a:rPr>
              <a:t>                          </a:t>
            </a:r>
            <a:r>
              <a:rPr lang="en-US" sz="1600" b="1" dirty="0" err="1" smtClean="0">
                <a:latin typeface="Gadugi" panose="020B0502040204020203" pitchFamily="34" charset="0"/>
                <a:ea typeface="Gadugi" panose="020B0502040204020203" pitchFamily="34" charset="0"/>
              </a:rPr>
              <a:t>B.Sc</a:t>
            </a:r>
            <a:r>
              <a:rPr lang="en-US" sz="1600" b="1" dirty="0" smtClean="0">
                <a:latin typeface="Gadugi" panose="020B0502040204020203" pitchFamily="34" charset="0"/>
                <a:ea typeface="Gadugi" panose="020B0502040204020203" pitchFamily="34" charset="0"/>
              </a:rPr>
              <a:t> (H) COMPUTER SCIENCE</a:t>
            </a:r>
            <a:endParaRPr lang="en-US" sz="1200" b="1" dirty="0" smtClean="0">
              <a:latin typeface="Gadugi" panose="020B0502040204020203" pitchFamily="34" charset="0"/>
              <a:ea typeface="Gadugi" panose="020B0502040204020203" pitchFamily="34" charset="0"/>
            </a:endParaRP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r>
              <a:rPr lang="en-US" sz="1200" b="1" dirty="0" smtClean="0">
                <a:latin typeface="Gadugi" panose="020B0502040204020203" pitchFamily="34" charset="0"/>
                <a:ea typeface="Gadugi" panose="020B0502040204020203" pitchFamily="34" charset="0"/>
              </a:rPr>
              <a:t>        </a:t>
            </a:r>
          </a:p>
          <a:p>
            <a:pPr algn="l"/>
            <a:endParaRPr lang="en-US" sz="1200" b="1" dirty="0">
              <a:latin typeface="Gadugi" panose="020B0502040204020203" pitchFamily="34" charset="0"/>
              <a:ea typeface="Gadugi" panose="020B0502040204020203" pitchFamily="34" charset="0"/>
            </a:endParaRPr>
          </a:p>
          <a:p>
            <a:pPr algn="l"/>
            <a:r>
              <a:rPr lang="en-US" sz="1800" b="1" dirty="0" smtClean="0">
                <a:latin typeface="Gadugi" panose="020B0502040204020203" pitchFamily="34" charset="0"/>
                <a:ea typeface="Gadugi" panose="020B0502040204020203" pitchFamily="34" charset="0"/>
              </a:rPr>
              <a:t>     Submitted to:                                                  Submitted </a:t>
            </a:r>
            <a:r>
              <a:rPr lang="en-US" sz="1800" b="1" dirty="0">
                <a:latin typeface="Gadugi" panose="020B0502040204020203" pitchFamily="34" charset="0"/>
                <a:ea typeface="Gadugi" panose="020B0502040204020203" pitchFamily="34" charset="0"/>
              </a:rPr>
              <a:t>by:</a:t>
            </a:r>
          </a:p>
          <a:p>
            <a:pPr algn="l"/>
            <a:r>
              <a:rPr lang="en-US" sz="1400" b="1" dirty="0">
                <a:latin typeface="Gadugi" panose="020B0502040204020203" pitchFamily="34" charset="0"/>
                <a:ea typeface="Gadugi" panose="020B0502040204020203" pitchFamily="34" charset="0"/>
              </a:rPr>
              <a:t> </a:t>
            </a:r>
          </a:p>
          <a:p>
            <a:pPr algn="l"/>
            <a:r>
              <a:rPr lang="en-US" sz="1400" b="1" dirty="0" smtClean="0">
                <a:latin typeface="Gadugi" panose="020B0502040204020203" pitchFamily="34" charset="0"/>
                <a:ea typeface="Gadugi" panose="020B0502040204020203" pitchFamily="34" charset="0"/>
              </a:rPr>
              <a:t>      MS ASHEMA HASTI                                                 DIYA </a:t>
            </a:r>
            <a:r>
              <a:rPr lang="en-US" sz="1400" b="1" dirty="0">
                <a:latin typeface="Gadugi" panose="020B0502040204020203" pitchFamily="34" charset="0"/>
                <a:ea typeface="Gadugi" panose="020B0502040204020203" pitchFamily="34" charset="0"/>
              </a:rPr>
              <a:t>GARG (</a:t>
            </a:r>
            <a:r>
              <a:rPr lang="en-US" sz="1400" b="1" dirty="0" smtClean="0">
                <a:latin typeface="Gadugi" panose="020B0502040204020203" pitchFamily="34" charset="0"/>
                <a:ea typeface="Gadugi" panose="020B0502040204020203" pitchFamily="34" charset="0"/>
              </a:rPr>
              <a:t>18044570007)</a:t>
            </a:r>
          </a:p>
          <a:p>
            <a:pPr algn="l"/>
            <a:r>
              <a:rPr lang="en-US" sz="1400" b="1" dirty="0" smtClean="0">
                <a:latin typeface="Gadugi" panose="020B0502040204020203" pitchFamily="34" charset="0"/>
                <a:ea typeface="Gadugi" panose="020B0502040204020203" pitchFamily="34" charset="0"/>
              </a:rPr>
              <a:t>      Assistant Professor                                     CHAKSHITA </a:t>
            </a:r>
            <a:r>
              <a:rPr lang="en-US" sz="1400" b="1" dirty="0">
                <a:latin typeface="Gadugi" panose="020B0502040204020203" pitchFamily="34" charset="0"/>
                <a:ea typeface="Gadugi" panose="020B0502040204020203" pitchFamily="34" charset="0"/>
              </a:rPr>
              <a:t>GUPTA (18044570015)</a:t>
            </a:r>
          </a:p>
          <a:p>
            <a:pPr algn="l"/>
            <a:r>
              <a:rPr lang="en-US" sz="1400" b="1" dirty="0" smtClean="0">
                <a:latin typeface="Gadugi" panose="020B0502040204020203" pitchFamily="34" charset="0"/>
                <a:ea typeface="Gadugi" panose="020B0502040204020203" pitchFamily="34" charset="0"/>
              </a:rPr>
              <a:t>      </a:t>
            </a:r>
            <a:r>
              <a:rPr lang="en-US" sz="1400" b="1" dirty="0" err="1" smtClean="0">
                <a:latin typeface="Gadugi" panose="020B0502040204020203" pitchFamily="34" charset="0"/>
                <a:ea typeface="Gadugi" panose="020B0502040204020203" pitchFamily="34" charset="0"/>
              </a:rPr>
              <a:t>Deptt</a:t>
            </a:r>
            <a:r>
              <a:rPr lang="en-US" sz="1400" b="1" dirty="0">
                <a:latin typeface="Gadugi" panose="020B0502040204020203" pitchFamily="34" charset="0"/>
                <a:ea typeface="Gadugi" panose="020B0502040204020203" pitchFamily="34" charset="0"/>
              </a:rPr>
              <a:t>. of Computer </a:t>
            </a:r>
            <a:r>
              <a:rPr lang="en-US" sz="1400" b="1" dirty="0" smtClean="0">
                <a:latin typeface="Gadugi" panose="020B0502040204020203" pitchFamily="34" charset="0"/>
                <a:ea typeface="Gadugi" panose="020B0502040204020203" pitchFamily="34" charset="0"/>
              </a:rPr>
              <a:t>Science                          MISHIKA </a:t>
            </a:r>
            <a:r>
              <a:rPr lang="en-US" sz="1400" b="1" dirty="0">
                <a:latin typeface="Gadugi" panose="020B0502040204020203" pitchFamily="34" charset="0"/>
                <a:ea typeface="Gadugi" panose="020B0502040204020203" pitchFamily="34" charset="0"/>
              </a:rPr>
              <a:t>RAWAT (18044570032)</a:t>
            </a:r>
          </a:p>
          <a:p>
            <a:pPr algn="l"/>
            <a:endParaRPr lang="en-US" sz="1200" b="1" dirty="0" smtClean="0">
              <a:latin typeface="Gadugi" panose="020B0502040204020203" pitchFamily="34" charset="0"/>
              <a:ea typeface="Gadugi" panose="020B0502040204020203" pitchFamily="34" charset="0"/>
            </a:endParaRPr>
          </a:p>
          <a:p>
            <a:pPr algn="l"/>
            <a:r>
              <a:rPr lang="en-US" sz="1200" b="1" dirty="0" smtClean="0">
                <a:latin typeface="Gadugi" panose="020B0502040204020203" pitchFamily="34" charset="0"/>
                <a:ea typeface="Gadugi" panose="020B0502040204020203" pitchFamily="34" charset="0"/>
              </a:rPr>
              <a:t> </a:t>
            </a:r>
          </a:p>
        </p:txBody>
      </p:sp>
      <p:pic>
        <p:nvPicPr>
          <p:cNvPr id="1028" name="Picture 4" descr="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9419"/>
            <a:ext cx="914400" cy="15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descr="C:\Users\aaa\Desktop\Untitled-1.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36720" y="3315180"/>
            <a:ext cx="1935480" cy="1701481"/>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p:cTn id="4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49" dur="500"/>
                                        <p:tgtEl>
                                          <p:spTgt spid="3">
                                            <p:txEl>
                                              <p:pRg st="15" end="15"/>
                                            </p:txEl>
                                          </p:spTgt>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 calcmode="lin" valueType="num">
                                      <p:cBhvr>
                                        <p:cTn id="53"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55" dur="500"/>
                                        <p:tgtEl>
                                          <p:spTgt spid="3">
                                            <p:txEl>
                                              <p:pRg st="16" end="16"/>
                                            </p:txEl>
                                          </p:spTgt>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 calcmode="lin" valueType="num">
                                      <p:cBhvr>
                                        <p:cTn id="59"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61" dur="500"/>
                                        <p:tgtEl>
                                          <p:spTgt spid="3">
                                            <p:txEl>
                                              <p:pRg st="17" end="17"/>
                                            </p:txEl>
                                          </p:spTgt>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 calcmode="lin" valueType="num">
                                      <p:cBhvr>
                                        <p:cTn id="65"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67" dur="500"/>
                                        <p:tgtEl>
                                          <p:spTgt spid="3">
                                            <p:txEl>
                                              <p:pRg st="18" end="18"/>
                                            </p:txEl>
                                          </p:spTgt>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anim calcmode="lin" valueType="num">
                                      <p:cBhvr>
                                        <p:cTn id="71"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19" end="19"/>
                                            </p:txEl>
                                          </p:spTgt>
                                        </p:tgtEl>
                                        <p:attrNameLst>
                                          <p:attrName>ppt_h</p:attrName>
                                        </p:attrNameLst>
                                      </p:cBhvr>
                                      <p:tavLst>
                                        <p:tav tm="0">
                                          <p:val>
                                            <p:fltVal val="0"/>
                                          </p:val>
                                        </p:tav>
                                        <p:tav tm="100000">
                                          <p:val>
                                            <p:strVal val="#ppt_h"/>
                                          </p:val>
                                        </p:tav>
                                      </p:tavLst>
                                    </p:anim>
                                    <p:animEffect transition="in" filter="fade">
                                      <p:cBhvr>
                                        <p:cTn id="73" dur="500"/>
                                        <p:tgtEl>
                                          <p:spTgt spid="3">
                                            <p:txEl>
                                              <p:pRg st="19" end="19"/>
                                            </p:txEl>
                                          </p:spTgt>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
                                            <p:txEl>
                                              <p:pRg st="21" end="21"/>
                                            </p:txEl>
                                          </p:spTgt>
                                        </p:tgtEl>
                                        <p:attrNameLst>
                                          <p:attrName>style.visibility</p:attrName>
                                        </p:attrNameLst>
                                      </p:cBhvr>
                                      <p:to>
                                        <p:strVal val="visible"/>
                                      </p:to>
                                    </p:set>
                                    <p:anim calcmode="lin" valueType="num">
                                      <p:cBhvr>
                                        <p:cTn id="77" dur="500" fill="hold"/>
                                        <p:tgtEl>
                                          <p:spTgt spid="3">
                                            <p:txEl>
                                              <p:pRg st="21" end="21"/>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21" end="21"/>
                                            </p:txEl>
                                          </p:spTgt>
                                        </p:tgtEl>
                                        <p:attrNameLst>
                                          <p:attrName>ppt_h</p:attrName>
                                        </p:attrNameLst>
                                      </p:cBhvr>
                                      <p:tavLst>
                                        <p:tav tm="0">
                                          <p:val>
                                            <p:fltVal val="0"/>
                                          </p:val>
                                        </p:tav>
                                        <p:tav tm="100000">
                                          <p:val>
                                            <p:strVal val="#ppt_h"/>
                                          </p:val>
                                        </p:tav>
                                      </p:tavLst>
                                    </p:anim>
                                    <p:animEffect transition="in" filter="fade">
                                      <p:cBhvr>
                                        <p:cTn id="79"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2971800" y="1981200"/>
            <a:ext cx="5181600" cy="584775"/>
          </a:xfrm>
          <a:prstGeom prst="rect">
            <a:avLst/>
          </a:prstGeom>
          <a:noFill/>
        </p:spPr>
        <p:txBody>
          <a:bodyPr wrap="square" rtlCol="0">
            <a:spAutoFit/>
          </a:bodyPr>
          <a:lstStyle/>
          <a:p>
            <a:r>
              <a:rPr lang="en-US" sz="3200" dirty="0" smtClean="0">
                <a:latin typeface="Adobe Caslon Pro Bold" pitchFamily="18" charset="0"/>
              </a:rPr>
              <a:t>CHOOSE THE PACKAGE</a:t>
            </a:r>
            <a:endParaRPr lang="en-US" dirty="0">
              <a:latin typeface="Adobe Caslon Pro Bold" pitchFamily="18" charset="0"/>
            </a:endParaRPr>
          </a:p>
        </p:txBody>
      </p:sp>
      <p:pic>
        <p:nvPicPr>
          <p:cNvPr id="9" name="Picture 8" descr="C:\Users\aaa\Desktop\SEMESTER 4\DFD_dietician\DFD_dietician\level2_3.png"/>
          <p:cNvPicPr/>
          <p:nvPr/>
        </p:nvPicPr>
        <p:blipFill rotWithShape="1">
          <a:blip r:embed="rId4" cstate="email">
            <a:extLst>
              <a:ext uri="{28A0092B-C50C-407E-A947-70E740481C1C}">
                <a14:useLocalDpi xmlns:a14="http://schemas.microsoft.com/office/drawing/2010/main" val="0"/>
              </a:ext>
            </a:extLst>
          </a:blip>
          <a:srcRect/>
          <a:stretch/>
        </p:blipFill>
        <p:spPr bwMode="auto">
          <a:xfrm>
            <a:off x="3123565" y="2666365"/>
            <a:ext cx="4953635" cy="31248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0309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4572000" y="1929825"/>
            <a:ext cx="5181600" cy="584775"/>
          </a:xfrm>
          <a:prstGeom prst="rect">
            <a:avLst/>
          </a:prstGeom>
          <a:noFill/>
        </p:spPr>
        <p:txBody>
          <a:bodyPr wrap="square" rtlCol="0">
            <a:spAutoFit/>
          </a:bodyPr>
          <a:lstStyle/>
          <a:p>
            <a:r>
              <a:rPr lang="en-US" sz="3200" dirty="0" smtClean="0">
                <a:latin typeface="Adobe Caslon Pro Bold" pitchFamily="18" charset="0"/>
              </a:rPr>
              <a:t>PAYMENT</a:t>
            </a:r>
            <a:endParaRPr lang="en-US" dirty="0">
              <a:latin typeface="Adobe Caslon Pro Bold" pitchFamily="18" charset="0"/>
            </a:endParaRPr>
          </a:p>
        </p:txBody>
      </p:sp>
      <p:pic>
        <p:nvPicPr>
          <p:cNvPr id="9" name="Picture 8"/>
          <p:cNvPicPr/>
          <p:nvPr/>
        </p:nvPicPr>
        <p:blipFill rotWithShape="1">
          <a:blip r:embed="rId4" cstate="email">
            <a:extLst>
              <a:ext uri="{28A0092B-C50C-407E-A947-70E740481C1C}">
                <a14:useLocalDpi xmlns:a14="http://schemas.microsoft.com/office/drawing/2010/main" val="0"/>
              </a:ext>
            </a:extLst>
          </a:blip>
          <a:srcRect/>
          <a:stretch/>
        </p:blipFill>
        <p:spPr bwMode="auto">
          <a:xfrm>
            <a:off x="3124200" y="2442845"/>
            <a:ext cx="5486400" cy="4415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8517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3810000" y="1828800"/>
            <a:ext cx="5181600" cy="584775"/>
          </a:xfrm>
          <a:prstGeom prst="rect">
            <a:avLst/>
          </a:prstGeom>
          <a:noFill/>
        </p:spPr>
        <p:txBody>
          <a:bodyPr wrap="square" rtlCol="0">
            <a:spAutoFit/>
          </a:bodyPr>
          <a:lstStyle/>
          <a:p>
            <a:r>
              <a:rPr lang="en-US" sz="3200" dirty="0" smtClean="0">
                <a:latin typeface="Adobe Caslon Pro Bold" pitchFamily="18" charset="0"/>
              </a:rPr>
              <a:t>GENERATION OF PLAN</a:t>
            </a:r>
            <a:endParaRPr lang="en-US" dirty="0">
              <a:latin typeface="Adobe Caslon Pro Bold" pitchFamily="18" charset="0"/>
            </a:endParaRPr>
          </a:p>
        </p:txBody>
      </p:sp>
      <p:pic>
        <p:nvPicPr>
          <p:cNvPr id="10" name="Picture 9" descr="C:\Users\aaa\Downloads\DFD_dietician\DFD_dietician\level2_5.png"/>
          <p:cNvPicPr/>
          <p:nvPr/>
        </p:nvPicPr>
        <p:blipFill rotWithShape="1">
          <a:blip r:embed="rId4" cstate="email">
            <a:extLst>
              <a:ext uri="{28A0092B-C50C-407E-A947-70E740481C1C}">
                <a14:useLocalDpi xmlns:a14="http://schemas.microsoft.com/office/drawing/2010/main" val="0"/>
              </a:ext>
            </a:extLst>
          </a:blip>
          <a:srcRect/>
          <a:stretch/>
        </p:blipFill>
        <p:spPr bwMode="auto">
          <a:xfrm>
            <a:off x="2806065" y="2355850"/>
            <a:ext cx="5728335" cy="41973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5515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3810000" y="1828800"/>
            <a:ext cx="5181600" cy="584775"/>
          </a:xfrm>
          <a:prstGeom prst="rect">
            <a:avLst/>
          </a:prstGeom>
          <a:noFill/>
        </p:spPr>
        <p:txBody>
          <a:bodyPr wrap="square" rtlCol="0">
            <a:spAutoFit/>
          </a:bodyPr>
          <a:lstStyle/>
          <a:p>
            <a:r>
              <a:rPr lang="en-US" sz="3200" dirty="0" smtClean="0">
                <a:latin typeface="Adobe Caslon Pro Bold" pitchFamily="18" charset="0"/>
              </a:rPr>
              <a:t>UPDATE THE DETAILS</a:t>
            </a:r>
            <a:endParaRPr lang="en-US" dirty="0">
              <a:latin typeface="Adobe Caslon Pro Bold" pitchFamily="18" charset="0"/>
            </a:endParaRPr>
          </a:p>
        </p:txBody>
      </p:sp>
      <p:pic>
        <p:nvPicPr>
          <p:cNvPr id="8" name="Picture 7"/>
          <p:cNvPicPr/>
          <p:nvPr/>
        </p:nvPicPr>
        <p:blipFill rotWithShape="1">
          <a:blip r:embed="rId4" cstate="email">
            <a:extLst>
              <a:ext uri="{28A0092B-C50C-407E-A947-70E740481C1C}">
                <a14:useLocalDpi xmlns:a14="http://schemas.microsoft.com/office/drawing/2010/main" val="0"/>
              </a:ext>
            </a:extLst>
          </a:blip>
          <a:srcRect/>
          <a:stretch/>
        </p:blipFill>
        <p:spPr bwMode="auto">
          <a:xfrm>
            <a:off x="3352800" y="2209800"/>
            <a:ext cx="5638800"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5296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4038600" y="1828800"/>
            <a:ext cx="5181600" cy="584775"/>
          </a:xfrm>
          <a:prstGeom prst="rect">
            <a:avLst/>
          </a:prstGeom>
          <a:noFill/>
        </p:spPr>
        <p:txBody>
          <a:bodyPr wrap="square" rtlCol="0">
            <a:spAutoFit/>
          </a:bodyPr>
          <a:lstStyle/>
          <a:p>
            <a:r>
              <a:rPr lang="en-US" sz="3200" dirty="0" smtClean="0">
                <a:latin typeface="Adobe Caslon Pro Bold" pitchFamily="18" charset="0"/>
              </a:rPr>
              <a:t>PROGRESS REPORT</a:t>
            </a:r>
            <a:endParaRPr lang="en-US" dirty="0">
              <a:latin typeface="Adobe Caslon Pro Bold" pitchFamily="18" charset="0"/>
            </a:endParaRPr>
          </a:p>
        </p:txBody>
      </p:sp>
      <p:pic>
        <p:nvPicPr>
          <p:cNvPr id="9" name="image13.jpeg" descr="C:\Users\aaa\Downloads\DFD_dietician\DFD_dietician\level2_7.png"/>
          <p:cNvPicPr/>
          <p:nvPr/>
        </p:nvPicPr>
        <p:blipFill>
          <a:blip r:embed="rId4" cstate="print"/>
          <a:stretch>
            <a:fillRect/>
          </a:stretch>
        </p:blipFill>
        <p:spPr>
          <a:xfrm>
            <a:off x="2644775" y="2362200"/>
            <a:ext cx="6270625" cy="3545840"/>
          </a:xfrm>
          <a:prstGeom prst="rect">
            <a:avLst/>
          </a:prstGeom>
        </p:spPr>
      </p:pic>
    </p:spTree>
    <p:extLst>
      <p:ext uri="{BB962C8B-B14F-4D97-AF65-F5344CB8AC3E}">
        <p14:creationId xmlns:p14="http://schemas.microsoft.com/office/powerpoint/2010/main" val="749147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5181600" y="1447800"/>
            <a:ext cx="5181600" cy="584775"/>
          </a:xfrm>
          <a:prstGeom prst="rect">
            <a:avLst/>
          </a:prstGeom>
          <a:noFill/>
        </p:spPr>
        <p:txBody>
          <a:bodyPr wrap="square" rtlCol="0">
            <a:spAutoFit/>
          </a:bodyPr>
          <a:lstStyle/>
          <a:p>
            <a:r>
              <a:rPr lang="en-US" sz="3200" dirty="0" smtClean="0">
                <a:latin typeface="Adobe Caslon Pro Bold" pitchFamily="18" charset="0"/>
              </a:rPr>
              <a:t>QUERIES</a:t>
            </a:r>
            <a:endParaRPr lang="en-US" dirty="0">
              <a:latin typeface="Adobe Caslon Pro Bold" pitchFamily="18" charset="0"/>
            </a:endParaRPr>
          </a:p>
        </p:txBody>
      </p:sp>
      <p:pic>
        <p:nvPicPr>
          <p:cNvPr id="8" name="image14.jpeg" descr="C:\Users\aaa\Downloads\DFD_dietician\DFD_dietician\level2_8.png"/>
          <p:cNvPicPr/>
          <p:nvPr/>
        </p:nvPicPr>
        <p:blipFill>
          <a:blip r:embed="rId4" cstate="print"/>
          <a:stretch>
            <a:fillRect/>
          </a:stretch>
        </p:blipFill>
        <p:spPr>
          <a:xfrm>
            <a:off x="3785870" y="1893570"/>
            <a:ext cx="4900930" cy="4888230"/>
          </a:xfrm>
          <a:prstGeom prst="rect">
            <a:avLst/>
          </a:prstGeom>
        </p:spPr>
      </p:pic>
    </p:spTree>
    <p:extLst>
      <p:ext uri="{BB962C8B-B14F-4D97-AF65-F5344CB8AC3E}">
        <p14:creationId xmlns:p14="http://schemas.microsoft.com/office/powerpoint/2010/main" val="34134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5.jpeg" descr="C:\Users\aaa\Downloads\DFD_dietician\DFD_dietician\level2_9.png"/>
          <p:cNvPicPr/>
          <p:nvPr/>
        </p:nvPicPr>
        <p:blipFill>
          <a:blip r:embed="rId3" cstate="print"/>
          <a:stretch>
            <a:fillRect/>
          </a:stretch>
        </p:blipFill>
        <p:spPr>
          <a:xfrm>
            <a:off x="2209800" y="2743201"/>
            <a:ext cx="6781800" cy="33528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4876800" y="2133600"/>
            <a:ext cx="5181600" cy="584775"/>
          </a:xfrm>
          <a:prstGeom prst="rect">
            <a:avLst/>
          </a:prstGeom>
          <a:noFill/>
        </p:spPr>
        <p:txBody>
          <a:bodyPr wrap="square" rtlCol="0">
            <a:spAutoFit/>
          </a:bodyPr>
          <a:lstStyle/>
          <a:p>
            <a:r>
              <a:rPr lang="en-US" sz="3200" dirty="0" smtClean="0">
                <a:latin typeface="Adobe Caslon Pro Bold" pitchFamily="18" charset="0"/>
              </a:rPr>
              <a:t>FEEDBACK</a:t>
            </a:r>
            <a:endParaRPr lang="en-US" dirty="0">
              <a:latin typeface="Adobe Caslon Pro Bold" pitchFamily="18" charset="0"/>
            </a:endParaRPr>
          </a:p>
        </p:txBody>
      </p:sp>
    </p:spTree>
    <p:extLst>
      <p:ext uri="{BB962C8B-B14F-4D97-AF65-F5344CB8AC3E}">
        <p14:creationId xmlns:p14="http://schemas.microsoft.com/office/powerpoint/2010/main" val="425882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76200"/>
            <a:ext cx="5606143" cy="1143000"/>
          </a:xfrm>
        </p:spPr>
        <p:txBody>
          <a:bodyPr/>
          <a:lstStyle/>
          <a:p>
            <a:r>
              <a:rPr lang="en-US" i="1" dirty="0" smtClean="0">
                <a:solidFill>
                  <a:schemeClr val="accent5">
                    <a:lumMod val="50000"/>
                  </a:schemeClr>
                </a:solidFill>
                <a:latin typeface="Adobe Caslon Pro Bold" pitchFamily="18" charset="0"/>
              </a:rPr>
              <a:t>DATA DICTIONARY</a:t>
            </a:r>
            <a:endParaRPr lang="en-US" i="1" dirty="0">
              <a:solidFill>
                <a:schemeClr val="accent5">
                  <a:lumMod val="50000"/>
                </a:schemeClr>
              </a:solidFill>
              <a:latin typeface="Adobe Caslon Pro Bol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50833751"/>
              </p:ext>
            </p:extLst>
          </p:nvPr>
        </p:nvGraphicFramePr>
        <p:xfrm>
          <a:off x="1752600" y="2015057"/>
          <a:ext cx="6477000" cy="4766743"/>
        </p:xfrm>
        <a:graphic>
          <a:graphicData uri="http://schemas.openxmlformats.org/drawingml/2006/table">
            <a:tbl>
              <a:tblPr firstRow="1" firstCol="1" lastRow="1" lastCol="1" bandRow="1" bandCol="1">
                <a:tableStyleId>{69CF1AB2-1976-4502-BF36-3FF5EA218861}</a:tableStyleId>
              </a:tblPr>
              <a:tblGrid>
                <a:gridCol w="376430"/>
                <a:gridCol w="1507306"/>
                <a:gridCol w="4593264"/>
              </a:tblGrid>
              <a:tr h="330502">
                <a:tc>
                  <a:txBody>
                    <a:bodyPr/>
                    <a:lstStyle/>
                    <a:p>
                      <a:pPr marL="0" marR="55880" algn="r">
                        <a:spcBef>
                          <a:spcPts val="80"/>
                        </a:spcBef>
                        <a:spcAft>
                          <a:spcPts val="0"/>
                        </a:spcAft>
                      </a:pPr>
                      <a:r>
                        <a:rPr lang="en-US" sz="1300" dirty="0" smtClean="0">
                          <a:effectLst/>
                        </a:rPr>
                        <a:t>1</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dirty="0">
                          <a:effectLst/>
                        </a:rPr>
                        <a:t>Name</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dirty="0">
                          <a:effectLst/>
                        </a:rPr>
                        <a:t>{Legal character}*</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279093">
                <a:tc>
                  <a:txBody>
                    <a:bodyPr/>
                    <a:lstStyle/>
                    <a:p>
                      <a:pPr marL="0" marR="55880" algn="r">
                        <a:spcBef>
                          <a:spcPts val="80"/>
                        </a:spcBef>
                        <a:spcAft>
                          <a:spcPts val="0"/>
                        </a:spcAft>
                      </a:pPr>
                      <a:r>
                        <a:rPr lang="en-US" sz="1300">
                          <a:effectLst/>
                        </a:rPr>
                        <a:t>2</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Email id</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dirty="0">
                          <a:effectLst/>
                        </a:rPr>
                        <a:t>{Legal </a:t>
                      </a:r>
                      <a:r>
                        <a:rPr lang="en-US" sz="1300" dirty="0" err="1">
                          <a:effectLst/>
                        </a:rPr>
                        <a:t>characters+Digit+special</a:t>
                      </a:r>
                      <a:r>
                        <a:rPr lang="en-US" sz="1300" dirty="0">
                          <a:effectLst/>
                        </a:rPr>
                        <a:t> characters}*</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105"/>
                        </a:spcBef>
                        <a:spcAft>
                          <a:spcPts val="0"/>
                        </a:spcAft>
                      </a:pPr>
                      <a:r>
                        <a:rPr lang="en-US" sz="1300">
                          <a:effectLst/>
                        </a:rPr>
                        <a:t>3</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105"/>
                        </a:spcBef>
                        <a:spcAft>
                          <a:spcPts val="0"/>
                        </a:spcAft>
                      </a:pPr>
                      <a:r>
                        <a:rPr lang="en-US" sz="1300" b="1" dirty="0">
                          <a:effectLst/>
                        </a:rPr>
                        <a:t>Username</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105"/>
                        </a:spcBef>
                        <a:spcAft>
                          <a:spcPts val="0"/>
                        </a:spcAft>
                      </a:pPr>
                      <a:r>
                        <a:rPr lang="en-US" sz="1300" dirty="0">
                          <a:effectLst/>
                        </a:rPr>
                        <a:t>{Legal </a:t>
                      </a:r>
                      <a:r>
                        <a:rPr lang="en-US" sz="1300" dirty="0" err="1">
                          <a:effectLst/>
                        </a:rPr>
                        <a:t>characters+Digit+special</a:t>
                      </a:r>
                      <a:r>
                        <a:rPr lang="en-US" sz="1300" dirty="0">
                          <a:effectLst/>
                        </a:rPr>
                        <a:t> characters}*</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80"/>
                        </a:spcBef>
                        <a:spcAft>
                          <a:spcPts val="0"/>
                        </a:spcAft>
                      </a:pPr>
                      <a:r>
                        <a:rPr lang="en-US" sz="1300">
                          <a:effectLst/>
                        </a:rPr>
                        <a:t>4</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Password</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a:effectLst/>
                        </a:rPr>
                        <a:t>{Legal characters+Digit+special characters}*</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25767">
                <a:tc>
                  <a:txBody>
                    <a:bodyPr/>
                    <a:lstStyle/>
                    <a:p>
                      <a:pPr marL="0" marR="55880" algn="r">
                        <a:spcBef>
                          <a:spcPts val="80"/>
                        </a:spcBef>
                        <a:spcAft>
                          <a:spcPts val="0"/>
                        </a:spcAft>
                      </a:pPr>
                      <a:r>
                        <a:rPr lang="en-US" sz="1300">
                          <a:effectLst/>
                        </a:rPr>
                        <a:t>5</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Contact</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a:effectLst/>
                        </a:rPr>
                        <a:t>{Digit+ Digit+ Digit+ Digit+ Digit+ Digit+ Digit+ Digit+ Digit+ Digit}</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1449">
                <a:tc>
                  <a:txBody>
                    <a:bodyPr/>
                    <a:lstStyle/>
                    <a:p>
                      <a:pPr marL="0" marR="55880" algn="r">
                        <a:spcBef>
                          <a:spcPts val="105"/>
                        </a:spcBef>
                        <a:spcAft>
                          <a:spcPts val="0"/>
                        </a:spcAft>
                      </a:pPr>
                      <a:r>
                        <a:rPr lang="en-US" sz="1300">
                          <a:effectLst/>
                        </a:rPr>
                        <a:t>6</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105"/>
                        </a:spcBef>
                        <a:spcAft>
                          <a:spcPts val="0"/>
                        </a:spcAft>
                      </a:pPr>
                      <a:r>
                        <a:rPr lang="en-US" sz="1300" b="1" dirty="0">
                          <a:effectLst/>
                        </a:rPr>
                        <a:t>Date Of Birth</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105"/>
                        </a:spcBef>
                        <a:spcAft>
                          <a:spcPts val="0"/>
                        </a:spcAft>
                      </a:pPr>
                      <a:r>
                        <a:rPr lang="en-US" sz="1300" dirty="0">
                          <a:effectLst/>
                        </a:rPr>
                        <a:t>{Digit+ Digit+ Digit}*</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80"/>
                        </a:spcBef>
                        <a:spcAft>
                          <a:spcPts val="0"/>
                        </a:spcAft>
                      </a:pPr>
                      <a:r>
                        <a:rPr lang="en-US" sz="1300">
                          <a:effectLst/>
                        </a:rPr>
                        <a:t>7</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Gender</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dirty="0">
                          <a:effectLst/>
                        </a:rPr>
                        <a:t>{Legal character}*</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256278">
                <a:tc>
                  <a:txBody>
                    <a:bodyPr/>
                    <a:lstStyle/>
                    <a:p>
                      <a:pPr marL="0" marR="55880" algn="r">
                        <a:spcBef>
                          <a:spcPts val="705"/>
                        </a:spcBef>
                        <a:spcAft>
                          <a:spcPts val="0"/>
                        </a:spcAft>
                      </a:pPr>
                      <a:r>
                        <a:rPr lang="en-US" sz="1300">
                          <a:effectLst/>
                        </a:rPr>
                        <a:t>8</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lnSpc>
                          <a:spcPts val="1450"/>
                        </a:lnSpc>
                        <a:spcBef>
                          <a:spcPts val="0"/>
                        </a:spcBef>
                        <a:spcAft>
                          <a:spcPts val="0"/>
                        </a:spcAft>
                      </a:pPr>
                      <a:r>
                        <a:rPr lang="en-US" sz="1300" b="1" dirty="0">
                          <a:effectLst/>
                        </a:rPr>
                        <a:t>Height </a:t>
                      </a:r>
                      <a:r>
                        <a:rPr lang="en-US" sz="1300" b="1" dirty="0" smtClean="0">
                          <a:effectLst/>
                        </a:rPr>
                        <a:t>&amp;</a:t>
                      </a:r>
                      <a:r>
                        <a:rPr lang="en-US" sz="1100" b="1" baseline="0" dirty="0" smtClean="0">
                          <a:effectLst/>
                        </a:rPr>
                        <a:t> </a:t>
                      </a:r>
                      <a:r>
                        <a:rPr lang="en-US" sz="1300" b="1" dirty="0" smtClean="0">
                          <a:effectLst/>
                        </a:rPr>
                        <a:t>Weight</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705"/>
                        </a:spcBef>
                        <a:spcAft>
                          <a:spcPts val="0"/>
                        </a:spcAft>
                      </a:pPr>
                      <a:r>
                        <a:rPr lang="en-US" sz="1300" dirty="0">
                          <a:effectLst/>
                        </a:rPr>
                        <a:t>{Digit+ Digit}*</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105"/>
                        </a:spcBef>
                        <a:spcAft>
                          <a:spcPts val="0"/>
                        </a:spcAft>
                      </a:pPr>
                      <a:r>
                        <a:rPr lang="en-US" sz="1300">
                          <a:effectLst/>
                        </a:rPr>
                        <a:t>9</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105"/>
                        </a:spcBef>
                        <a:spcAft>
                          <a:spcPts val="0"/>
                        </a:spcAft>
                      </a:pPr>
                      <a:r>
                        <a:rPr lang="en-US" sz="1300" b="1" dirty="0">
                          <a:effectLst/>
                        </a:rPr>
                        <a:t>Working Hours</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105"/>
                        </a:spcBef>
                        <a:spcAft>
                          <a:spcPts val="0"/>
                        </a:spcAft>
                      </a:pPr>
                      <a:r>
                        <a:rPr lang="en-US" sz="1300" dirty="0">
                          <a:effectLst/>
                        </a:rPr>
                        <a:t>{Digit+ Digit}*</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277659">
                <a:tc>
                  <a:txBody>
                    <a:bodyPr/>
                    <a:lstStyle/>
                    <a:p>
                      <a:pPr marL="0" marR="55880" algn="r">
                        <a:spcBef>
                          <a:spcPts val="705"/>
                        </a:spcBef>
                        <a:spcAft>
                          <a:spcPts val="0"/>
                        </a:spcAft>
                      </a:pPr>
                      <a:r>
                        <a:rPr lang="en-US" sz="1300">
                          <a:effectLst/>
                        </a:rPr>
                        <a:t>10</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lnSpc>
                          <a:spcPts val="1455"/>
                        </a:lnSpc>
                        <a:spcBef>
                          <a:spcPts val="0"/>
                        </a:spcBef>
                        <a:spcAft>
                          <a:spcPts val="0"/>
                        </a:spcAft>
                      </a:pPr>
                      <a:r>
                        <a:rPr lang="en-US" sz="1300" b="1" dirty="0" smtClean="0">
                          <a:effectLst/>
                        </a:rPr>
                        <a:t>Medical</a:t>
                      </a:r>
                      <a:r>
                        <a:rPr lang="en-US" sz="1100" b="1" baseline="0" dirty="0" smtClean="0">
                          <a:effectLst/>
                        </a:rPr>
                        <a:t> </a:t>
                      </a:r>
                      <a:r>
                        <a:rPr lang="en-US" sz="1300" b="1" dirty="0" smtClean="0">
                          <a:effectLst/>
                        </a:rPr>
                        <a:t>History</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705"/>
                        </a:spcBef>
                        <a:spcAft>
                          <a:spcPts val="0"/>
                        </a:spcAft>
                      </a:pPr>
                      <a:r>
                        <a:rPr lang="en-US" sz="1300" dirty="0">
                          <a:effectLst/>
                        </a:rPr>
                        <a:t>{Legal character}*</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25767">
                <a:tc>
                  <a:txBody>
                    <a:bodyPr/>
                    <a:lstStyle/>
                    <a:p>
                      <a:pPr marL="0" marR="55880" algn="r">
                        <a:spcBef>
                          <a:spcPts val="80"/>
                        </a:spcBef>
                        <a:spcAft>
                          <a:spcPts val="0"/>
                        </a:spcAft>
                      </a:pPr>
                      <a:r>
                        <a:rPr lang="en-US" sz="1300">
                          <a:effectLst/>
                        </a:rPr>
                        <a:t>11</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Eating Habits</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dirty="0">
                          <a:effectLst/>
                        </a:rPr>
                        <a:t>{Legal character}*</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105"/>
                        </a:spcBef>
                        <a:spcAft>
                          <a:spcPts val="0"/>
                        </a:spcAft>
                      </a:pPr>
                      <a:r>
                        <a:rPr lang="en-US" sz="1300">
                          <a:effectLst/>
                        </a:rPr>
                        <a:t>12</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105"/>
                        </a:spcBef>
                        <a:spcAft>
                          <a:spcPts val="0"/>
                        </a:spcAft>
                      </a:pPr>
                      <a:r>
                        <a:rPr lang="en-US" sz="1300" b="1" dirty="0">
                          <a:effectLst/>
                        </a:rPr>
                        <a:t>Queries</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105"/>
                        </a:spcBef>
                        <a:spcAft>
                          <a:spcPts val="0"/>
                        </a:spcAft>
                      </a:pPr>
                      <a:r>
                        <a:rPr lang="en-US" sz="1300" dirty="0">
                          <a:effectLst/>
                        </a:rPr>
                        <a:t>{Legal character}*</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80"/>
                        </a:spcBef>
                        <a:spcAft>
                          <a:spcPts val="0"/>
                        </a:spcAft>
                      </a:pPr>
                      <a:r>
                        <a:rPr lang="en-US" sz="1300">
                          <a:effectLst/>
                        </a:rPr>
                        <a:t>13</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Payment</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dirty="0">
                          <a:effectLst/>
                        </a:rPr>
                        <a:t>{Digit+ Digit+ Digit+ Digit}</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26714">
                <a:tc>
                  <a:txBody>
                    <a:bodyPr/>
                    <a:lstStyle/>
                    <a:p>
                      <a:pPr marL="0" marR="55880" algn="r">
                        <a:spcBef>
                          <a:spcPts val="80"/>
                        </a:spcBef>
                        <a:spcAft>
                          <a:spcPts val="0"/>
                        </a:spcAft>
                      </a:pPr>
                      <a:r>
                        <a:rPr lang="en-US" sz="1300">
                          <a:effectLst/>
                        </a:rPr>
                        <a:t>14</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80"/>
                        </a:spcBef>
                        <a:spcAft>
                          <a:spcPts val="0"/>
                        </a:spcAft>
                      </a:pPr>
                      <a:r>
                        <a:rPr lang="en-US" sz="1300" b="1" dirty="0">
                          <a:effectLst/>
                        </a:rPr>
                        <a:t>Offers</a:t>
                      </a:r>
                      <a:endParaRPr lang="en-US" sz="1100" b="1"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80"/>
                        </a:spcBef>
                        <a:spcAft>
                          <a:spcPts val="0"/>
                        </a:spcAft>
                      </a:pPr>
                      <a:r>
                        <a:rPr lang="en-US" sz="1300" dirty="0">
                          <a:effectLst/>
                        </a:rPr>
                        <a:t>{Legal </a:t>
                      </a:r>
                      <a:r>
                        <a:rPr lang="en-US" sz="1300" dirty="0" err="1">
                          <a:effectLst/>
                        </a:rPr>
                        <a:t>characters+Digit+special</a:t>
                      </a:r>
                      <a:r>
                        <a:rPr lang="en-US" sz="1300" dirty="0">
                          <a:effectLst/>
                        </a:rPr>
                        <a:t> characters}*</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r h="330502">
                <a:tc>
                  <a:txBody>
                    <a:bodyPr/>
                    <a:lstStyle/>
                    <a:p>
                      <a:pPr marL="0" marR="55880" algn="r">
                        <a:spcBef>
                          <a:spcPts val="105"/>
                        </a:spcBef>
                        <a:spcAft>
                          <a:spcPts val="0"/>
                        </a:spcAft>
                      </a:pPr>
                      <a:r>
                        <a:rPr lang="en-US" sz="1300">
                          <a:effectLst/>
                        </a:rPr>
                        <a:t>15</a:t>
                      </a:r>
                      <a:endParaRPr lang="en-US" sz="110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9850" marR="0">
                        <a:spcBef>
                          <a:spcPts val="105"/>
                        </a:spcBef>
                        <a:spcAft>
                          <a:spcPts val="0"/>
                        </a:spcAft>
                      </a:pPr>
                      <a:r>
                        <a:rPr lang="en-US" sz="1300" dirty="0">
                          <a:effectLst/>
                        </a:rPr>
                        <a:t>Feedback</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66675" marR="0">
                        <a:spcBef>
                          <a:spcPts val="105"/>
                        </a:spcBef>
                        <a:spcAft>
                          <a:spcPts val="0"/>
                        </a:spcAft>
                      </a:pPr>
                      <a:r>
                        <a:rPr lang="en-US" sz="1300" dirty="0">
                          <a:effectLst/>
                        </a:rPr>
                        <a:t>{Legal character}*</a:t>
                      </a:r>
                      <a:endParaRPr lang="en-US" sz="1100" dirty="0">
                        <a:effectLst/>
                        <a:latin typeface="Times New Roman"/>
                        <a:ea typeface="Times New Roman"/>
                        <a:cs typeface="Mangal"/>
                      </a:endParaRPr>
                    </a:p>
                  </a:txBody>
                  <a:tcPr marL="0" marR="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r>
            </a:tbl>
          </a:graphicData>
        </a:graphic>
      </p:graphicFrame>
      <p:sp>
        <p:nvSpPr>
          <p:cNvPr id="8" name="Rectangle 7"/>
          <p:cNvSpPr/>
          <p:nvPr/>
        </p:nvSpPr>
        <p:spPr>
          <a:xfrm>
            <a:off x="762000" y="704671"/>
            <a:ext cx="4572000" cy="1200329"/>
          </a:xfrm>
          <a:prstGeom prst="rect">
            <a:avLst/>
          </a:prstGeom>
        </p:spPr>
        <p:txBody>
          <a:bodyPr>
            <a:spAutoFit/>
          </a:bodyPr>
          <a:lstStyle/>
          <a:p>
            <a:r>
              <a:rPr lang="en-US" sz="2400" dirty="0">
                <a:latin typeface="Adobe Arabic" pitchFamily="18" charset="-78"/>
                <a:cs typeface="Adobe Arabic" pitchFamily="18" charset="-78"/>
              </a:rPr>
              <a:t>Legal character: [</a:t>
            </a:r>
            <a:r>
              <a:rPr lang="en-US" sz="2400" dirty="0" err="1" smtClean="0">
                <a:latin typeface="Adobe Arabic" pitchFamily="18" charset="-78"/>
                <a:cs typeface="Adobe Arabic" pitchFamily="18" charset="-78"/>
              </a:rPr>
              <a:t>a-z|A-Z</a:t>
            </a:r>
            <a:r>
              <a:rPr lang="en-US" sz="2400" dirty="0" smtClean="0">
                <a:latin typeface="Adobe Arabic" pitchFamily="18" charset="-78"/>
                <a:cs typeface="Adobe Arabic" pitchFamily="18" charset="-78"/>
              </a:rPr>
              <a:t>]</a:t>
            </a:r>
          </a:p>
          <a:p>
            <a:r>
              <a:rPr lang="en-US" sz="2400" dirty="0" smtClean="0">
                <a:latin typeface="Adobe Arabic" pitchFamily="18" charset="-78"/>
                <a:cs typeface="Adobe Arabic" pitchFamily="18" charset="-78"/>
              </a:rPr>
              <a:t>Digit</a:t>
            </a:r>
            <a:r>
              <a:rPr lang="en-US" sz="2400" dirty="0">
                <a:latin typeface="Adobe Arabic" pitchFamily="18" charset="-78"/>
                <a:cs typeface="Adobe Arabic" pitchFamily="18" charset="-78"/>
              </a:rPr>
              <a:t>: [0-9]</a:t>
            </a:r>
          </a:p>
          <a:p>
            <a:r>
              <a:rPr lang="en-US" sz="2400" dirty="0">
                <a:latin typeface="Adobe Arabic" pitchFamily="18" charset="-78"/>
                <a:cs typeface="Adobe Arabic" pitchFamily="18" charset="-78"/>
              </a:rPr>
              <a:t>Special character: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6"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57524"/>
            <a:ext cx="7010400" cy="1819276"/>
          </a:xfrm>
        </p:spPr>
        <p:txBody>
          <a:bodyPr>
            <a:noAutofit/>
          </a:bodyPr>
          <a:lstStyle/>
          <a:p>
            <a:r>
              <a:rPr lang="en-US" sz="6000" dirty="0" smtClean="0">
                <a:latin typeface="Adobe Caslon Pro Bold" pitchFamily="18" charset="0"/>
              </a:rPr>
              <a:t>FUNCTIONAL REQUIREMENTS</a:t>
            </a:r>
            <a:endParaRPr lang="en-US" sz="6000" dirty="0">
              <a:latin typeface="Adobe Caslon Pro Bol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p:cNvSpPr/>
          <p:nvPr/>
        </p:nvSpPr>
        <p:spPr>
          <a:xfrm>
            <a:off x="666450" y="36165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8200" y="228600"/>
            <a:ext cx="8305800" cy="6370975"/>
          </a:xfrm>
          <a:prstGeom prst="rect">
            <a:avLst/>
          </a:prstGeom>
        </p:spPr>
        <p:txBody>
          <a:bodyPr wrap="square">
            <a:spAutoFit/>
          </a:bodyPr>
          <a:lstStyle/>
          <a:p>
            <a:pPr lvl="0"/>
            <a:r>
              <a:rPr lang="en-US" sz="2400" b="1" u="heavy" dirty="0">
                <a:latin typeface="Adobe Arabic" pitchFamily="18" charset="-78"/>
                <a:cs typeface="Adobe Arabic" pitchFamily="18" charset="-78"/>
              </a:rPr>
              <a:t>FR1- Register</a:t>
            </a:r>
            <a:endParaRPr lang="en-US" sz="2400" dirty="0">
              <a:latin typeface="Adobe Arabic" pitchFamily="18" charset="-78"/>
              <a:cs typeface="Adobe Arabic" pitchFamily="18" charset="-78"/>
            </a:endParaRPr>
          </a:p>
          <a:p>
            <a:r>
              <a:rPr lang="en-US" sz="2400" b="1" dirty="0">
                <a:latin typeface="Adobe Arabic" pitchFamily="18" charset="-78"/>
                <a:cs typeface="Adobe Arabic" pitchFamily="18" charset="-78"/>
              </a:rPr>
              <a:t>Input data: </a:t>
            </a:r>
            <a:r>
              <a:rPr lang="en-US" sz="2400" dirty="0">
                <a:latin typeface="Adobe Arabic" pitchFamily="18" charset="-78"/>
                <a:cs typeface="Adobe Arabic" pitchFamily="18" charset="-78"/>
              </a:rPr>
              <a:t>Name, address, phone number, email id, date of birth, gender, height, working hours, eating habits, medical history, username and password.</a:t>
            </a:r>
          </a:p>
          <a:p>
            <a:r>
              <a:rPr lang="en-US" sz="2400" b="1" dirty="0">
                <a:latin typeface="Adobe Arabic" pitchFamily="18" charset="-78"/>
                <a:cs typeface="Adobe Arabic" pitchFamily="18" charset="-78"/>
              </a:rPr>
              <a:t>Processing step: </a:t>
            </a:r>
            <a:r>
              <a:rPr lang="en-US" sz="2400" dirty="0">
                <a:latin typeface="Adobe Arabic" pitchFamily="18" charset="-78"/>
                <a:cs typeface="Adobe Arabic" pitchFamily="18" charset="-78"/>
              </a:rPr>
              <a:t>The user who is new to the app must register.</a:t>
            </a:r>
          </a:p>
          <a:p>
            <a:r>
              <a:rPr lang="en-US" sz="2400" b="1" dirty="0">
                <a:latin typeface="Adobe Arabic" pitchFamily="18" charset="-78"/>
                <a:cs typeface="Adobe Arabic" pitchFamily="18" charset="-78"/>
              </a:rPr>
              <a:t>Output Data: </a:t>
            </a:r>
            <a:r>
              <a:rPr lang="en-US" sz="2400" dirty="0">
                <a:latin typeface="Adobe Arabic" pitchFamily="18" charset="-78"/>
                <a:cs typeface="Adobe Arabic" pitchFamily="18" charset="-78"/>
              </a:rPr>
              <a:t>The user has registered in the app and have valid credentials.</a:t>
            </a:r>
          </a:p>
          <a:p>
            <a:pPr lvl="0"/>
            <a:r>
              <a:rPr lang="en-US" sz="2400" b="1" u="heavy" dirty="0">
                <a:latin typeface="Adobe Arabic" pitchFamily="18" charset="-78"/>
                <a:cs typeface="Adobe Arabic" pitchFamily="18" charset="-78"/>
              </a:rPr>
              <a:t>FR2 – Login</a:t>
            </a:r>
            <a:endParaRPr lang="en-US" sz="2400" dirty="0">
              <a:latin typeface="Adobe Arabic" pitchFamily="18" charset="-78"/>
              <a:cs typeface="Adobe Arabic" pitchFamily="18" charset="-78"/>
            </a:endParaRPr>
          </a:p>
          <a:p>
            <a:r>
              <a:rPr lang="en-US" sz="2400" b="1" dirty="0">
                <a:latin typeface="Adobe Arabic" pitchFamily="18" charset="-78"/>
                <a:cs typeface="Adobe Arabic" pitchFamily="18" charset="-78"/>
              </a:rPr>
              <a:t>Input data: </a:t>
            </a:r>
            <a:r>
              <a:rPr lang="en-US" sz="2400" dirty="0">
                <a:latin typeface="Adobe Arabic" pitchFamily="18" charset="-78"/>
                <a:cs typeface="Adobe Arabic" pitchFamily="18" charset="-78"/>
              </a:rPr>
              <a:t>E-mail id or phone number and password.</a:t>
            </a:r>
          </a:p>
          <a:p>
            <a:r>
              <a:rPr lang="en-US" sz="2400" b="1" dirty="0">
                <a:latin typeface="Adobe Arabic" pitchFamily="18" charset="-78"/>
                <a:cs typeface="Adobe Arabic" pitchFamily="18" charset="-78"/>
              </a:rPr>
              <a:t>Processing step: </a:t>
            </a:r>
            <a:r>
              <a:rPr lang="en-US" sz="2400" dirty="0">
                <a:latin typeface="Adobe Arabic" pitchFamily="18" charset="-78"/>
                <a:cs typeface="Adobe Arabic" pitchFamily="18" charset="-78"/>
              </a:rPr>
              <a:t>User can now login in the app.</a:t>
            </a:r>
          </a:p>
          <a:p>
            <a:r>
              <a:rPr lang="en-US" sz="2400" b="1" dirty="0" smtClean="0">
                <a:latin typeface="Adobe Arabic" pitchFamily="18" charset="-78"/>
                <a:cs typeface="Adobe Arabic" pitchFamily="18" charset="-78"/>
              </a:rPr>
              <a:t>Output </a:t>
            </a:r>
            <a:r>
              <a:rPr lang="en-US" sz="2400" b="1" dirty="0">
                <a:latin typeface="Adobe Arabic" pitchFamily="18" charset="-78"/>
                <a:cs typeface="Adobe Arabic" pitchFamily="18" charset="-78"/>
              </a:rPr>
              <a:t>Data: </a:t>
            </a:r>
            <a:r>
              <a:rPr lang="en-US" sz="2400" dirty="0">
                <a:latin typeface="Adobe Arabic" pitchFamily="18" charset="-78"/>
                <a:cs typeface="Adobe Arabic" pitchFamily="18" charset="-78"/>
              </a:rPr>
              <a:t>The user can use the application and get to home screen.</a:t>
            </a:r>
          </a:p>
          <a:p>
            <a:pPr lvl="0"/>
            <a:r>
              <a:rPr lang="en-US" sz="2400" b="1" u="heavy" dirty="0">
                <a:latin typeface="Adobe Arabic" pitchFamily="18" charset="-78"/>
                <a:cs typeface="Adobe Arabic" pitchFamily="18" charset="-78"/>
              </a:rPr>
              <a:t>FR3 –Choose package</a:t>
            </a:r>
            <a:endParaRPr lang="en-US" sz="2400" dirty="0">
              <a:latin typeface="Adobe Arabic" pitchFamily="18" charset="-78"/>
              <a:cs typeface="Adobe Arabic" pitchFamily="18" charset="-78"/>
            </a:endParaRPr>
          </a:p>
          <a:p>
            <a:r>
              <a:rPr lang="en-US" sz="2400" b="1" dirty="0">
                <a:latin typeface="Adobe Arabic" pitchFamily="18" charset="-78"/>
                <a:cs typeface="Adobe Arabic" pitchFamily="18" charset="-78"/>
              </a:rPr>
              <a:t>Input data: </a:t>
            </a:r>
            <a:r>
              <a:rPr lang="en-US" sz="2400" dirty="0">
                <a:latin typeface="Adobe Arabic" pitchFamily="18" charset="-78"/>
                <a:cs typeface="Adobe Arabic" pitchFamily="18" charset="-78"/>
              </a:rPr>
              <a:t>Name, features, </a:t>
            </a:r>
            <a:r>
              <a:rPr lang="en-US" sz="2400" dirty="0" smtClean="0">
                <a:latin typeface="Adobe Arabic" pitchFamily="18" charset="-78"/>
                <a:cs typeface="Adobe Arabic" pitchFamily="18" charset="-78"/>
              </a:rPr>
              <a:t>offers and duration of </a:t>
            </a:r>
            <a:r>
              <a:rPr lang="en-US" sz="2400" dirty="0">
                <a:latin typeface="Adobe Arabic" pitchFamily="18" charset="-78"/>
                <a:cs typeface="Adobe Arabic" pitchFamily="18" charset="-78"/>
              </a:rPr>
              <a:t>the package.</a:t>
            </a:r>
          </a:p>
          <a:p>
            <a:r>
              <a:rPr lang="en-US" sz="2400" b="1" dirty="0">
                <a:latin typeface="Adobe Arabic" pitchFamily="18" charset="-78"/>
                <a:cs typeface="Adobe Arabic" pitchFamily="18" charset="-78"/>
              </a:rPr>
              <a:t>Processing step: </a:t>
            </a:r>
            <a:r>
              <a:rPr lang="en-US" sz="2400" dirty="0">
                <a:latin typeface="Adobe Arabic" pitchFamily="18" charset="-78"/>
                <a:cs typeface="Adobe Arabic" pitchFamily="18" charset="-78"/>
              </a:rPr>
              <a:t>The user will select the desired package.</a:t>
            </a:r>
          </a:p>
          <a:p>
            <a:r>
              <a:rPr lang="en-US" sz="2400" b="1" dirty="0">
                <a:latin typeface="Adobe Arabic" pitchFamily="18" charset="-78"/>
                <a:cs typeface="Adobe Arabic" pitchFamily="18" charset="-78"/>
              </a:rPr>
              <a:t>Output Data: </a:t>
            </a:r>
            <a:r>
              <a:rPr lang="en-US" sz="2400" dirty="0">
                <a:latin typeface="Adobe Arabic" pitchFamily="18" charset="-78"/>
                <a:cs typeface="Adobe Arabic" pitchFamily="18" charset="-78"/>
              </a:rPr>
              <a:t>Proceed to payment gateway.</a:t>
            </a:r>
          </a:p>
          <a:p>
            <a:pPr lvl="0"/>
            <a:r>
              <a:rPr lang="en-US" sz="2400" b="1" u="heavy" dirty="0">
                <a:latin typeface="Adobe Arabic" pitchFamily="18" charset="-78"/>
                <a:cs typeface="Adobe Arabic" pitchFamily="18" charset="-78"/>
              </a:rPr>
              <a:t>FR4 – Generate the </a:t>
            </a:r>
            <a:r>
              <a:rPr lang="en-US" sz="2400" b="1" u="heavy" dirty="0" smtClean="0">
                <a:latin typeface="Adobe Arabic" pitchFamily="18" charset="-78"/>
                <a:cs typeface="Adobe Arabic" pitchFamily="18" charset="-78"/>
              </a:rPr>
              <a:t>daily </a:t>
            </a:r>
            <a:r>
              <a:rPr lang="en-US" sz="2400" b="1" u="heavy" dirty="0">
                <a:latin typeface="Adobe Arabic" pitchFamily="18" charset="-78"/>
                <a:cs typeface="Adobe Arabic" pitchFamily="18" charset="-78"/>
              </a:rPr>
              <a:t>plan</a:t>
            </a:r>
            <a:endParaRPr lang="en-US" sz="2400" dirty="0">
              <a:latin typeface="Adobe Arabic" pitchFamily="18" charset="-78"/>
              <a:cs typeface="Adobe Arabic" pitchFamily="18" charset="-78"/>
            </a:endParaRPr>
          </a:p>
          <a:p>
            <a:r>
              <a:rPr lang="en-US" sz="2400" b="1" dirty="0">
                <a:latin typeface="Adobe Arabic" pitchFamily="18" charset="-78"/>
                <a:cs typeface="Adobe Arabic" pitchFamily="18" charset="-78"/>
              </a:rPr>
              <a:t> Input data: </a:t>
            </a:r>
            <a:r>
              <a:rPr lang="en-US" sz="2400" dirty="0" smtClean="0">
                <a:latin typeface="Adobe Arabic" pitchFamily="18" charset="-78"/>
                <a:cs typeface="Adobe Arabic" pitchFamily="18" charset="-78"/>
              </a:rPr>
              <a:t>Day of the week.</a:t>
            </a:r>
            <a:endParaRPr lang="en-US" sz="2400" dirty="0">
              <a:latin typeface="Adobe Arabic" pitchFamily="18" charset="-78"/>
              <a:cs typeface="Adobe Arabic" pitchFamily="18" charset="-78"/>
            </a:endParaRPr>
          </a:p>
          <a:p>
            <a:r>
              <a:rPr lang="en-US" sz="2400" b="1" dirty="0">
                <a:latin typeface="Adobe Arabic" pitchFamily="18" charset="-78"/>
                <a:cs typeface="Adobe Arabic" pitchFamily="18" charset="-78"/>
              </a:rPr>
              <a:t>Processing step: </a:t>
            </a:r>
            <a:r>
              <a:rPr lang="en-US" sz="2400" dirty="0">
                <a:latin typeface="Adobe Arabic" pitchFamily="18" charset="-78"/>
                <a:cs typeface="Adobe Arabic" pitchFamily="18" charset="-78"/>
              </a:rPr>
              <a:t>Suitable diet </a:t>
            </a:r>
            <a:r>
              <a:rPr lang="en-US" sz="2400" dirty="0" smtClean="0">
                <a:latin typeface="Adobe Arabic" pitchFamily="18" charset="-78"/>
                <a:cs typeface="Adobe Arabic" pitchFamily="18" charset="-78"/>
              </a:rPr>
              <a:t>and exercise plan </a:t>
            </a:r>
            <a:r>
              <a:rPr lang="en-US" sz="2400" dirty="0">
                <a:latin typeface="Adobe Arabic" pitchFamily="18" charset="-78"/>
                <a:cs typeface="Adobe Arabic" pitchFamily="18" charset="-78"/>
              </a:rPr>
              <a:t>will be made for user according to needs.</a:t>
            </a:r>
          </a:p>
          <a:p>
            <a:r>
              <a:rPr lang="en-US" sz="2400" b="1" dirty="0">
                <a:latin typeface="Adobe Arabic" pitchFamily="18" charset="-78"/>
                <a:cs typeface="Adobe Arabic" pitchFamily="18" charset="-78"/>
              </a:rPr>
              <a:t>Output Data: </a:t>
            </a:r>
            <a:r>
              <a:rPr lang="en-US" sz="2400" dirty="0" smtClean="0">
                <a:latin typeface="Adobe Arabic" pitchFamily="18" charset="-78"/>
                <a:cs typeface="Adobe Arabic" pitchFamily="18" charset="-78"/>
              </a:rPr>
              <a:t>Diet and exercise </a:t>
            </a:r>
            <a:r>
              <a:rPr lang="en-US" sz="2400" dirty="0">
                <a:latin typeface="Adobe Arabic" pitchFamily="18" charset="-78"/>
                <a:cs typeface="Adobe Arabic" pitchFamily="18" charset="-78"/>
              </a:rPr>
              <a:t>plan will be provided to the user</a:t>
            </a:r>
            <a:r>
              <a:rPr lang="en-US" sz="2400" dirty="0" smtClean="0">
                <a:latin typeface="Adobe Arabic" pitchFamily="18" charset="-78"/>
                <a:cs typeface="Adobe Arabic" pitchFamily="18" charset="-78"/>
              </a:rPr>
              <a:t>.</a:t>
            </a:r>
            <a:endParaRPr lang="en-US" sz="2400" dirty="0">
              <a:latin typeface="Adobe Arabic" pitchFamily="18" charset="-78"/>
              <a:cs typeface="Adobe Arabic" pitchFamily="18" charset="-78"/>
            </a:endParaRPr>
          </a:p>
        </p:txBody>
      </p:sp>
      <p:sp>
        <p:nvSpPr>
          <p:cNvPr id="9" name="5-Point Star 8"/>
          <p:cNvSpPr/>
          <p:nvPr/>
        </p:nvSpPr>
        <p:spPr>
          <a:xfrm>
            <a:off x="666450" y="219045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685800" y="363825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685800" y="510540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6629400" cy="533400"/>
          </a:xfrm>
        </p:spPr>
        <p:txBody>
          <a:bodyPr>
            <a:noAutofit/>
          </a:bodyPr>
          <a:lstStyle/>
          <a:p>
            <a:r>
              <a:rPr lang="en-US" sz="3600" b="1" i="1" dirty="0" smtClean="0">
                <a:solidFill>
                  <a:srgbClr val="0B272F"/>
                </a:solidFill>
                <a:latin typeface="Adobe Caslon Pro Bold" pitchFamily="18" charset="0"/>
              </a:rPr>
              <a:t>PROBLEM STATEMENT</a:t>
            </a:r>
            <a:endParaRPr lang="en-US" sz="3600" b="1" i="1" dirty="0">
              <a:solidFill>
                <a:srgbClr val="0B272F"/>
              </a:solidFill>
              <a:latin typeface="Adobe Caslon Pro Bold" pitchFamily="18" charset="0"/>
            </a:endParaRPr>
          </a:p>
        </p:txBody>
      </p:sp>
      <p:sp>
        <p:nvSpPr>
          <p:cNvPr id="5" name="Content Placeholder 4"/>
          <p:cNvSpPr>
            <a:spLocks noGrp="1"/>
          </p:cNvSpPr>
          <p:nvPr>
            <p:ph idx="1"/>
            <p:custDataLst>
              <p:tags r:id="rId3"/>
            </p:custDataLst>
          </p:nvPr>
        </p:nvSpPr>
        <p:spPr>
          <a:xfrm>
            <a:off x="381000" y="838200"/>
            <a:ext cx="8534400" cy="5791200"/>
          </a:xfrm>
        </p:spPr>
        <p:txBody>
          <a:bodyPr>
            <a:noAutofit/>
          </a:bodyPr>
          <a:lstStyle/>
          <a:p>
            <a:r>
              <a:rPr lang="en-US" sz="2600" dirty="0">
                <a:latin typeface="Adobe Arabic" pitchFamily="18" charset="-78"/>
                <a:cs typeface="Adobe Arabic" pitchFamily="18" charset="-78"/>
              </a:rPr>
              <a:t>Our proposed project title is </a:t>
            </a:r>
            <a:r>
              <a:rPr lang="en-US" sz="2600" b="1" dirty="0" err="1" smtClean="0">
                <a:latin typeface="Adobe Arabic" pitchFamily="18" charset="-78"/>
                <a:cs typeface="Adobe Arabic" pitchFamily="18" charset="-78"/>
              </a:rPr>
              <a:t>Swasthya</a:t>
            </a:r>
            <a:r>
              <a:rPr lang="en-US" sz="2600" b="1" dirty="0" smtClean="0">
                <a:latin typeface="Adobe Arabic" pitchFamily="18" charset="-78"/>
                <a:cs typeface="Adobe Arabic" pitchFamily="18" charset="-78"/>
              </a:rPr>
              <a:t>-Virtual Dietician Bot.</a:t>
            </a:r>
            <a:endParaRPr lang="en-US" sz="2600" dirty="0" smtClean="0">
              <a:latin typeface="Adobe Arabic" pitchFamily="18" charset="-78"/>
              <a:cs typeface="Adobe Arabic" pitchFamily="18" charset="-78"/>
            </a:endParaRPr>
          </a:p>
          <a:p>
            <a:r>
              <a:rPr lang="en-US" sz="2600" b="1" dirty="0" smtClean="0">
                <a:latin typeface="Adobe Arabic" pitchFamily="18" charset="-78"/>
                <a:cs typeface="Adobe Arabic" pitchFamily="18" charset="-78"/>
              </a:rPr>
              <a:t>‘</a:t>
            </a:r>
            <a:r>
              <a:rPr lang="en-US" sz="2600" b="1" dirty="0" err="1" smtClean="0">
                <a:latin typeface="Adobe Arabic" pitchFamily="18" charset="-78"/>
                <a:cs typeface="Adobe Arabic" pitchFamily="18" charset="-78"/>
              </a:rPr>
              <a:t>Swasthya</a:t>
            </a:r>
            <a:r>
              <a:rPr lang="en-US" sz="2600" b="1" dirty="0" smtClean="0">
                <a:latin typeface="Adobe Arabic" pitchFamily="18" charset="-78"/>
                <a:cs typeface="Adobe Arabic" pitchFamily="18" charset="-78"/>
              </a:rPr>
              <a:t>’</a:t>
            </a:r>
            <a:r>
              <a:rPr lang="en-US" sz="2600" dirty="0">
                <a:latin typeface="Adobe Arabic" pitchFamily="18" charset="-78"/>
                <a:cs typeface="Adobe Arabic" pitchFamily="18" charset="-78"/>
              </a:rPr>
              <a:t> proposes an intelligent agent for setting up diet plans based on the inputs provided by the user. The system creates a meal plan in accordance with a person’s lifestyle and health requirements. The online artificial dietician is a system having artificial intelligence about human </a:t>
            </a:r>
            <a:r>
              <a:rPr lang="en-US" sz="2600" dirty="0" smtClean="0">
                <a:latin typeface="Adobe Arabic" pitchFamily="18" charset="-78"/>
                <a:cs typeface="Adobe Arabic" pitchFamily="18" charset="-78"/>
              </a:rPr>
              <a:t>diets.</a:t>
            </a:r>
          </a:p>
          <a:p>
            <a:r>
              <a:rPr lang="en-US" sz="2600" b="1" dirty="0">
                <a:latin typeface="Adobe Arabic" pitchFamily="18" charset="-78"/>
                <a:cs typeface="Adobe Arabic" pitchFamily="18" charset="-78"/>
              </a:rPr>
              <a:t>The prime objective of the software</a:t>
            </a:r>
            <a:r>
              <a:rPr lang="en-US" sz="2600" dirty="0">
                <a:latin typeface="Adobe Arabic" pitchFamily="18" charset="-78"/>
                <a:cs typeface="Adobe Arabic" pitchFamily="18" charset="-78"/>
              </a:rPr>
              <a:t> is to list all the possible diet plans along with the nutrient value of the food items for the user in accordance with his/her lifestyle by taking their height, weight, working hours, and eating hours and practices as inputs</a:t>
            </a:r>
            <a:r>
              <a:rPr lang="en-US" sz="2600" dirty="0" smtClean="0">
                <a:latin typeface="Adobe Arabic" pitchFamily="18" charset="-78"/>
                <a:cs typeface="Adobe Arabic" pitchFamily="18" charset="-78"/>
              </a:rPr>
              <a:t>. It also provides light exercise plans for a healthy living.</a:t>
            </a:r>
            <a:endParaRPr lang="en-US" sz="2600" dirty="0">
              <a:latin typeface="Adobe Arabic" pitchFamily="18" charset="-78"/>
              <a:cs typeface="Adobe Arabic" pitchFamily="18" charset="-78"/>
            </a:endParaRPr>
          </a:p>
          <a:p>
            <a:r>
              <a:rPr lang="en-US" sz="2600" b="1" dirty="0">
                <a:latin typeface="Adobe Arabic" pitchFamily="18" charset="-78"/>
                <a:cs typeface="Adobe Arabic" pitchFamily="18" charset="-78"/>
              </a:rPr>
              <a:t>What makes this bot better over existing artificial dieticians</a:t>
            </a:r>
            <a:r>
              <a:rPr lang="en-US" sz="2600" dirty="0">
                <a:latin typeface="Adobe Arabic" pitchFamily="18" charset="-78"/>
                <a:cs typeface="Adobe Arabic" pitchFamily="18" charset="-78"/>
              </a:rPr>
              <a:t> is the added functionality that the registered users can have direct conversations through messages with a certified dietician(s) to get the best of our services. Moreover, it will keep a track of past inputs and data of the user and put forth the diet plan after considering the user's history.</a:t>
            </a:r>
          </a:p>
          <a:p>
            <a:endParaRPr lang="en-US" sz="2600" b="1" dirty="0" smtClean="0">
              <a:latin typeface="Adobe Arabic" pitchFamily="18" charset="-78"/>
              <a:cs typeface="Adobe Arabic" pitchFamily="18" charset="-7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arn(inVertical)">
                                      <p:cBhvr>
                                        <p:cTn id="16" dur="500"/>
                                        <p:tgtEl>
                                          <p:spTgt spid="5">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
            <a:ext cx="7924800" cy="6863417"/>
          </a:xfrm>
          <a:prstGeom prst="rect">
            <a:avLst/>
          </a:prstGeom>
        </p:spPr>
        <p:txBody>
          <a:bodyPr wrap="square">
            <a:spAutoFit/>
          </a:bodyPr>
          <a:lstStyle/>
          <a:p>
            <a:pPr lvl="0"/>
            <a:r>
              <a:rPr lang="en-US" sz="2200" b="1" u="heavy" dirty="0">
                <a:latin typeface="Adobe Arabic" pitchFamily="18" charset="-78"/>
                <a:cs typeface="Adobe Arabic" pitchFamily="18" charset="-78"/>
              </a:rPr>
              <a:t>FR5 – </a:t>
            </a:r>
            <a:r>
              <a:rPr lang="en-US" sz="2200" b="1" u="heavy" dirty="0" smtClean="0">
                <a:latin typeface="Adobe Arabic" pitchFamily="18" charset="-78"/>
                <a:cs typeface="Adobe Arabic" pitchFamily="18" charset="-78"/>
              </a:rPr>
              <a:t>Manage Progress Report</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Input data</a:t>
            </a:r>
            <a:r>
              <a:rPr lang="en-US" sz="2200" b="1" dirty="0" smtClean="0">
                <a:latin typeface="Adobe Arabic" pitchFamily="18" charset="-78"/>
                <a:cs typeface="Adobe Arabic" pitchFamily="18" charset="-78"/>
              </a:rPr>
              <a:t>: </a:t>
            </a:r>
            <a:r>
              <a:rPr lang="en-US" sz="2200" dirty="0" smtClean="0">
                <a:latin typeface="Adobe Arabic" pitchFamily="18" charset="-78"/>
                <a:cs typeface="Adobe Arabic" pitchFamily="18" charset="-78"/>
              </a:rPr>
              <a:t>Height, weight, working hours, eating habits, medical history.</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Processing step: </a:t>
            </a:r>
            <a:r>
              <a:rPr lang="en-US" sz="2200" dirty="0">
                <a:latin typeface="Adobe Arabic" pitchFamily="18" charset="-78"/>
                <a:cs typeface="Adobe Arabic" pitchFamily="18" charset="-78"/>
              </a:rPr>
              <a:t>Gathering information from the </a:t>
            </a:r>
            <a:r>
              <a:rPr lang="en-US" sz="2200" dirty="0" smtClean="0">
                <a:latin typeface="Adobe Arabic" pitchFamily="18" charset="-78"/>
                <a:cs typeface="Adobe Arabic" pitchFamily="18" charset="-78"/>
              </a:rPr>
              <a:t>database and generating report.</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Output Data: </a:t>
            </a:r>
            <a:r>
              <a:rPr lang="en-US" sz="2200" dirty="0">
                <a:latin typeface="Adobe Arabic" pitchFamily="18" charset="-78"/>
                <a:cs typeface="Adobe Arabic" pitchFamily="18" charset="-78"/>
              </a:rPr>
              <a:t>Progress Report.</a:t>
            </a:r>
          </a:p>
          <a:p>
            <a:pPr lvl="0"/>
            <a:r>
              <a:rPr lang="en-US" sz="2200" b="1" u="heavy" dirty="0">
                <a:latin typeface="Adobe Arabic" pitchFamily="18" charset="-78"/>
                <a:cs typeface="Adobe Arabic" pitchFamily="18" charset="-78"/>
              </a:rPr>
              <a:t>FR6 – Query</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Input data: </a:t>
            </a:r>
            <a:r>
              <a:rPr lang="en-US" sz="2200" dirty="0">
                <a:latin typeface="Adobe Arabic" pitchFamily="18" charset="-78"/>
                <a:cs typeface="Adobe Arabic" pitchFamily="18" charset="-78"/>
              </a:rPr>
              <a:t>User query.</a:t>
            </a:r>
          </a:p>
          <a:p>
            <a:r>
              <a:rPr lang="en-US" sz="2200" b="1" dirty="0">
                <a:latin typeface="Adobe Arabic" pitchFamily="18" charset="-78"/>
                <a:cs typeface="Adobe Arabic" pitchFamily="18" charset="-78"/>
              </a:rPr>
              <a:t>Processing step: </a:t>
            </a:r>
            <a:r>
              <a:rPr lang="en-US" sz="2200" dirty="0">
                <a:latin typeface="Adobe Arabic" pitchFamily="18" charset="-78"/>
                <a:cs typeface="Adobe Arabic" pitchFamily="18" charset="-78"/>
              </a:rPr>
              <a:t>The user can ask for changes in plan.</a:t>
            </a:r>
          </a:p>
          <a:p>
            <a:r>
              <a:rPr lang="en-US" sz="2200" b="1" dirty="0">
                <a:latin typeface="Adobe Arabic" pitchFamily="18" charset="-78"/>
                <a:cs typeface="Adobe Arabic" pitchFamily="18" charset="-78"/>
              </a:rPr>
              <a:t>Output Data: </a:t>
            </a:r>
            <a:r>
              <a:rPr lang="en-US" sz="2200" dirty="0">
                <a:latin typeface="Adobe Arabic" pitchFamily="18" charset="-78"/>
                <a:cs typeface="Adobe Arabic" pitchFamily="18" charset="-78"/>
              </a:rPr>
              <a:t>Updated plan (may or may not be available).</a:t>
            </a:r>
          </a:p>
          <a:p>
            <a:pPr lvl="0"/>
            <a:r>
              <a:rPr lang="en-US" sz="2200" b="1" u="heavy" dirty="0">
                <a:latin typeface="Adobe Arabic" pitchFamily="18" charset="-78"/>
                <a:cs typeface="Adobe Arabic" pitchFamily="18" charset="-78"/>
              </a:rPr>
              <a:t>FR7 – Payment</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Input data: </a:t>
            </a:r>
            <a:r>
              <a:rPr lang="en-US" sz="2200" dirty="0">
                <a:latin typeface="Adobe Arabic" pitchFamily="18" charset="-78"/>
                <a:cs typeface="Adobe Arabic" pitchFamily="18" charset="-78"/>
              </a:rPr>
              <a:t>Credit card number, month, year, CVV, amount.</a:t>
            </a:r>
          </a:p>
          <a:p>
            <a:r>
              <a:rPr lang="en-US" sz="2200" b="1" dirty="0">
                <a:latin typeface="Adobe Arabic" pitchFamily="18" charset="-78"/>
                <a:cs typeface="Adobe Arabic" pitchFamily="18" charset="-78"/>
              </a:rPr>
              <a:t>Processing step: </a:t>
            </a:r>
            <a:r>
              <a:rPr lang="en-US" sz="2200" dirty="0">
                <a:latin typeface="Adobe Arabic" pitchFamily="18" charset="-78"/>
                <a:cs typeface="Adobe Arabic" pitchFamily="18" charset="-78"/>
              </a:rPr>
              <a:t>The payment has to be made for the selected package.</a:t>
            </a:r>
          </a:p>
          <a:p>
            <a:r>
              <a:rPr lang="en-US" sz="2200" b="1" dirty="0">
                <a:latin typeface="Adobe Arabic" pitchFamily="18" charset="-78"/>
                <a:cs typeface="Adobe Arabic" pitchFamily="18" charset="-78"/>
              </a:rPr>
              <a:t>Output data: </a:t>
            </a:r>
            <a:r>
              <a:rPr lang="en-US" sz="2200" dirty="0">
                <a:latin typeface="Adobe Arabic" pitchFamily="18" charset="-78"/>
                <a:cs typeface="Adobe Arabic" pitchFamily="18" charset="-78"/>
              </a:rPr>
              <a:t>Status of package and confirmation message</a:t>
            </a:r>
            <a:r>
              <a:rPr lang="en-US" sz="2200" dirty="0" smtClean="0">
                <a:latin typeface="Adobe Arabic" pitchFamily="18" charset="-78"/>
                <a:cs typeface="Adobe Arabic" pitchFamily="18" charset="-78"/>
              </a:rPr>
              <a:t>.</a:t>
            </a:r>
          </a:p>
          <a:p>
            <a:pPr lvl="0"/>
            <a:r>
              <a:rPr lang="en-US" sz="2200" b="1" u="heavy" dirty="0">
                <a:latin typeface="Adobe Arabic" pitchFamily="18" charset="-78"/>
                <a:cs typeface="Adobe Arabic" pitchFamily="18" charset="-78"/>
              </a:rPr>
              <a:t>FR8 – Update the details</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Input data: </a:t>
            </a:r>
            <a:r>
              <a:rPr lang="en-US" sz="2200" dirty="0">
                <a:latin typeface="Adobe Arabic" pitchFamily="18" charset="-78"/>
                <a:cs typeface="Adobe Arabic" pitchFamily="18" charset="-78"/>
              </a:rPr>
              <a:t>Height, weight, working hours, eating habits, medical </a:t>
            </a:r>
            <a:r>
              <a:rPr lang="en-US" sz="2200" dirty="0" smtClean="0">
                <a:latin typeface="Adobe Arabic" pitchFamily="18" charset="-78"/>
                <a:cs typeface="Adobe Arabic" pitchFamily="18" charset="-78"/>
              </a:rPr>
              <a:t>history</a:t>
            </a:r>
          </a:p>
          <a:p>
            <a:r>
              <a:rPr lang="en-US" sz="2200" b="1" dirty="0" smtClean="0">
                <a:latin typeface="Adobe Arabic" pitchFamily="18" charset="-78"/>
                <a:cs typeface="Adobe Arabic" pitchFamily="18" charset="-78"/>
              </a:rPr>
              <a:t>Processing </a:t>
            </a:r>
            <a:r>
              <a:rPr lang="en-US" sz="2200" b="1" dirty="0">
                <a:latin typeface="Adobe Arabic" pitchFamily="18" charset="-78"/>
                <a:cs typeface="Adobe Arabic" pitchFamily="18" charset="-78"/>
              </a:rPr>
              <a:t>step: </a:t>
            </a:r>
            <a:r>
              <a:rPr lang="en-US" sz="2200" dirty="0">
                <a:latin typeface="Adobe Arabic" pitchFamily="18" charset="-78"/>
                <a:cs typeface="Adobe Arabic" pitchFamily="18" charset="-78"/>
              </a:rPr>
              <a:t>The details will be updated in the database.                  </a:t>
            </a:r>
            <a:endParaRPr lang="en-US" sz="2200" dirty="0" smtClean="0">
              <a:latin typeface="Adobe Arabic" pitchFamily="18" charset="-78"/>
              <a:cs typeface="Adobe Arabic" pitchFamily="18" charset="-78"/>
            </a:endParaRPr>
          </a:p>
          <a:p>
            <a:r>
              <a:rPr lang="en-US" sz="2200" b="1" dirty="0" smtClean="0">
                <a:latin typeface="Adobe Arabic" pitchFamily="18" charset="-78"/>
                <a:cs typeface="Adobe Arabic" pitchFamily="18" charset="-78"/>
              </a:rPr>
              <a:t>Output </a:t>
            </a:r>
            <a:r>
              <a:rPr lang="en-US" sz="2200" b="1" dirty="0">
                <a:latin typeface="Adobe Arabic" pitchFamily="18" charset="-78"/>
                <a:cs typeface="Adobe Arabic" pitchFamily="18" charset="-78"/>
              </a:rPr>
              <a:t>data: </a:t>
            </a:r>
            <a:r>
              <a:rPr lang="en-US" sz="2200" dirty="0">
                <a:latin typeface="Adobe Arabic" pitchFamily="18" charset="-78"/>
                <a:cs typeface="Adobe Arabic" pitchFamily="18" charset="-78"/>
              </a:rPr>
              <a:t>Updated details of the user</a:t>
            </a:r>
          </a:p>
          <a:p>
            <a:pPr lvl="0"/>
            <a:r>
              <a:rPr lang="en-US" sz="2200" b="1" u="heavy" dirty="0">
                <a:latin typeface="Adobe Arabic" pitchFamily="18" charset="-78"/>
                <a:cs typeface="Adobe Arabic" pitchFamily="18" charset="-78"/>
              </a:rPr>
              <a:t>FR9 – Feedback</a:t>
            </a:r>
            <a:endParaRPr lang="en-US" sz="2200" dirty="0">
              <a:latin typeface="Adobe Arabic" pitchFamily="18" charset="-78"/>
              <a:cs typeface="Adobe Arabic" pitchFamily="18" charset="-78"/>
            </a:endParaRPr>
          </a:p>
          <a:p>
            <a:r>
              <a:rPr lang="en-US" sz="2200" b="1" dirty="0">
                <a:latin typeface="Adobe Arabic" pitchFamily="18" charset="-78"/>
                <a:cs typeface="Adobe Arabic" pitchFamily="18" charset="-78"/>
              </a:rPr>
              <a:t>Input data: </a:t>
            </a:r>
            <a:r>
              <a:rPr lang="en-US" sz="2200" dirty="0">
                <a:latin typeface="Adobe Arabic" pitchFamily="18" charset="-78"/>
                <a:cs typeface="Adobe Arabic" pitchFamily="18" charset="-78"/>
              </a:rPr>
              <a:t>Reviews/suggestions                                                            </a:t>
            </a:r>
            <a:endParaRPr lang="en-US" sz="2200" dirty="0" smtClean="0">
              <a:latin typeface="Adobe Arabic" pitchFamily="18" charset="-78"/>
              <a:cs typeface="Adobe Arabic" pitchFamily="18" charset="-78"/>
            </a:endParaRPr>
          </a:p>
          <a:p>
            <a:r>
              <a:rPr lang="en-US" sz="2200" b="1" dirty="0" smtClean="0">
                <a:latin typeface="Adobe Arabic" pitchFamily="18" charset="-78"/>
                <a:cs typeface="Adobe Arabic" pitchFamily="18" charset="-78"/>
              </a:rPr>
              <a:t>Processing </a:t>
            </a:r>
            <a:r>
              <a:rPr lang="en-US" sz="2200" b="1" dirty="0">
                <a:latin typeface="Adobe Arabic" pitchFamily="18" charset="-78"/>
                <a:cs typeface="Adobe Arabic" pitchFamily="18" charset="-78"/>
              </a:rPr>
              <a:t>step: </a:t>
            </a:r>
            <a:r>
              <a:rPr lang="en-US" sz="2200" dirty="0">
                <a:latin typeface="Adobe Arabic" pitchFamily="18" charset="-78"/>
                <a:cs typeface="Adobe Arabic" pitchFamily="18" charset="-78"/>
              </a:rPr>
              <a:t>Storing in the corresponding database.                          </a:t>
            </a:r>
            <a:endParaRPr lang="en-US" sz="2200" dirty="0" smtClean="0">
              <a:latin typeface="Adobe Arabic" pitchFamily="18" charset="-78"/>
              <a:cs typeface="Adobe Arabic" pitchFamily="18" charset="-78"/>
            </a:endParaRPr>
          </a:p>
          <a:p>
            <a:r>
              <a:rPr lang="en-US" sz="2200" b="1" dirty="0" smtClean="0">
                <a:latin typeface="Adobe Arabic" pitchFamily="18" charset="-78"/>
                <a:cs typeface="Adobe Arabic" pitchFamily="18" charset="-78"/>
              </a:rPr>
              <a:t>Output </a:t>
            </a:r>
            <a:r>
              <a:rPr lang="en-US" sz="2200" b="1" dirty="0">
                <a:latin typeface="Adobe Arabic" pitchFamily="18" charset="-78"/>
                <a:cs typeface="Adobe Arabic" pitchFamily="18" charset="-78"/>
              </a:rPr>
              <a:t>data: </a:t>
            </a:r>
            <a:r>
              <a:rPr lang="en-US" sz="2200" dirty="0">
                <a:latin typeface="Adobe Arabic" pitchFamily="18" charset="-78"/>
                <a:cs typeface="Adobe Arabic" pitchFamily="18" charset="-78"/>
              </a:rPr>
              <a:t>Feedback </a:t>
            </a:r>
            <a:r>
              <a:rPr lang="en-US" sz="2200" dirty="0" smtClean="0">
                <a:latin typeface="Adobe Arabic" pitchFamily="18" charset="-78"/>
                <a:cs typeface="Adobe Arabic" pitchFamily="18" charset="-78"/>
              </a:rPr>
              <a:t>submitted</a:t>
            </a:r>
            <a:endParaRPr lang="en-US" sz="2200" dirty="0">
              <a:latin typeface="Adobe Arabic" pitchFamily="18" charset="-78"/>
              <a:cs typeface="Adobe Arabic" pitchFamily="18" charset="-78"/>
            </a:endParaRPr>
          </a:p>
        </p:txBody>
      </p:sp>
      <p:sp>
        <p:nvSpPr>
          <p:cNvPr id="5" name="5-Point Star 4"/>
          <p:cNvSpPr/>
          <p:nvPr/>
        </p:nvSpPr>
        <p:spPr>
          <a:xfrm>
            <a:off x="666450" y="20925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666450" y="152400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685800" y="289560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685800" y="419100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685800" y="5543250"/>
            <a:ext cx="171750" cy="17175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472743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057524"/>
            <a:ext cx="4724400" cy="1819276"/>
          </a:xfrm>
        </p:spPr>
        <p:txBody>
          <a:bodyPr>
            <a:noAutofit/>
          </a:bodyPr>
          <a:lstStyle/>
          <a:p>
            <a:r>
              <a:rPr lang="en-US" sz="6000" dirty="0" smtClean="0">
                <a:latin typeface="Adobe Caslon Pro Bold" pitchFamily="18" charset="0"/>
              </a:rPr>
              <a:t>PROJECT PLANNING</a:t>
            </a:r>
            <a:endParaRPr lang="en-US" sz="6000" dirty="0">
              <a:latin typeface="Adobe Caslon Pro Bold" pitchFamily="18" charset="0"/>
            </a:endParaRPr>
          </a:p>
        </p:txBody>
      </p:sp>
    </p:spTree>
    <p:extLst>
      <p:ext uri="{BB962C8B-B14F-4D97-AF65-F5344CB8AC3E}">
        <p14:creationId xmlns:p14="http://schemas.microsoft.com/office/powerpoint/2010/main" val="29354557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152400"/>
            <a:ext cx="5943600" cy="1143000"/>
          </a:xfrm>
        </p:spPr>
        <p:txBody>
          <a:bodyPr>
            <a:normAutofit fontScale="90000"/>
          </a:bodyPr>
          <a:lstStyle/>
          <a:p>
            <a:r>
              <a:rPr lang="en-US" sz="6000" b="1" dirty="0" smtClean="0">
                <a:latin typeface="Adobe Arabic" pitchFamily="18" charset="-78"/>
                <a:cs typeface="Adobe Arabic" pitchFamily="18" charset="-78"/>
              </a:rPr>
              <a:t>PROJECT SCHEDULING</a:t>
            </a:r>
            <a:endParaRPr lang="en-US" sz="6000" b="1" dirty="0">
              <a:latin typeface="Adobe Arabic" pitchFamily="18" charset="-78"/>
              <a:cs typeface="Adobe Arabic"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5149284"/>
              </p:ext>
            </p:extLst>
          </p:nvPr>
        </p:nvGraphicFramePr>
        <p:xfrm>
          <a:off x="1452575" y="762003"/>
          <a:ext cx="6396025" cy="5981813"/>
        </p:xfrm>
        <a:graphic>
          <a:graphicData uri="http://schemas.openxmlformats.org/drawingml/2006/table">
            <a:tbl>
              <a:tblPr firstRow="1" firstCol="1" bandRow="1">
                <a:tableStyleId>{D7AC3CCA-C797-4891-BE02-D94E43425B78}</a:tableStyleId>
              </a:tblPr>
              <a:tblGrid>
                <a:gridCol w="1026873"/>
                <a:gridCol w="923700"/>
                <a:gridCol w="914761"/>
                <a:gridCol w="922074"/>
                <a:gridCol w="922074"/>
                <a:gridCol w="849771"/>
                <a:gridCol w="836772"/>
              </a:tblGrid>
              <a:tr h="345624">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Work Tasks</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Planned Start</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Actual Start</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Planned Complete</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Actual Complete</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Assigned Person(s)</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Effort Allocated</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13050">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Problem Statement</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Jan.w1,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Jan.w1,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Jan.w2,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Jan.w2, d5</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 Chakshita, Mishika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3 person per week</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16209">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Software Lifecycle Model</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Jan.w1, d2</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Jan.w1,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Jan.w1,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Jan.w1, d5</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err="1">
                          <a:effectLst/>
                          <a:latin typeface="Times New Roman" panose="02020603050405020304" pitchFamily="18" charset="0"/>
                          <a:cs typeface="Times New Roman" panose="02020603050405020304" pitchFamily="18" charset="0"/>
                        </a:rPr>
                        <a:t>Mishika</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47004">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Project Scheduling</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Mishika, Chakshita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2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45624">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Timeline Chart</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400578">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Software Requirement Specification</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Jan.w3,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Feb.w1,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Feb.w1, d5</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 Chakshita, Mishika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3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45624">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Context Level Diagram</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Feb.w1, d2</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Feb.w1, d2</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Feb.w1,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Feb.w1,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 Chakshita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2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34799">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Data Flow Diagram 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Feb.w2,d1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Feb.w2,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Feb.w2,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Feb.w2,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 Chakshita, Mishika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3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45624">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Data Flow Diagram 2</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Feb.w2,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Feb.w2,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Feb.w4,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Feb.w4,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Mishika, Diya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2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14246">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Data Dictionary</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Feb.w4,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Feb.w4,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Chakshita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Project Metrics</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Mar.w1,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Mar.w1,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Chakshita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360878">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Effort Estimation (Cocomo II model)</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Chakshita, Mishika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2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94728">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Risk Analysis</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 Diya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ER Diagram</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d2</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Mar.w4,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Mishika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Data Design</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d2</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Mar.w4,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Chakshita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System Design</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Mar.w4,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Mar.w4,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Mar.w4,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 Chakshita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2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Testing</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Mar.w4,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Apr.w1,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Apr.w1.d4</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Apr.w1.d5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 Mishika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2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References</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r h="282801">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Annexure</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Mar.w2,d3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d1</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d3</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Mar.w3, d5</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a:effectLst/>
                          <a:latin typeface="Times New Roman" panose="02020603050405020304" pitchFamily="18" charset="0"/>
                          <a:cs typeface="Times New Roman" panose="02020603050405020304" pitchFamily="18" charset="0"/>
                        </a:rPr>
                        <a:t>Diya</a:t>
                      </a:r>
                      <a:endParaRPr lang="en-US" sz="1050">
                        <a:effectLst/>
                        <a:latin typeface="Times New Roman" panose="02020603050405020304" pitchFamily="18" charset="0"/>
                        <a:ea typeface="Times New Roman"/>
                        <a:cs typeface="Times New Roman" panose="02020603050405020304" pitchFamily="18" charset="0"/>
                      </a:endParaRPr>
                    </a:p>
                  </a:txBody>
                  <a:tcPr marL="41681" marR="41681" marT="0" marB="0" anchor="ctr"/>
                </a:tc>
                <a:tc>
                  <a:txBody>
                    <a:bodyPr/>
                    <a:lstStyle/>
                    <a:p>
                      <a:pPr marL="0" marR="0">
                        <a:spcBef>
                          <a:spcPts val="0"/>
                        </a:spcBef>
                        <a:spcAft>
                          <a:spcPts val="0"/>
                        </a:spcAft>
                      </a:pPr>
                      <a:r>
                        <a:rPr lang="en-US" sz="900" dirty="0">
                          <a:effectLst/>
                          <a:latin typeface="Times New Roman" panose="02020603050405020304" pitchFamily="18" charset="0"/>
                          <a:cs typeface="Times New Roman" panose="02020603050405020304" pitchFamily="18" charset="0"/>
                        </a:rPr>
                        <a:t>1 person per week</a:t>
                      </a:r>
                      <a:endParaRPr lang="en-US" sz="1050" dirty="0">
                        <a:effectLst/>
                        <a:latin typeface="Times New Roman" panose="02020603050405020304" pitchFamily="18" charset="0"/>
                        <a:ea typeface="Times New Roman"/>
                        <a:cs typeface="Times New Roman" panose="02020603050405020304" pitchFamily="18" charset="0"/>
                      </a:endParaRPr>
                    </a:p>
                  </a:txBody>
                  <a:tcPr marL="41681" marR="41681" marT="0" marB="0" anchor="ct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52400"/>
            <a:ext cx="4800600" cy="1143000"/>
          </a:xfrm>
        </p:spPr>
        <p:txBody>
          <a:bodyPr>
            <a:normAutofit fontScale="90000"/>
          </a:bodyPr>
          <a:lstStyle/>
          <a:p>
            <a:r>
              <a:rPr lang="en-US" sz="6000" b="1" dirty="0" smtClean="0">
                <a:latin typeface="Adobe Arabic" pitchFamily="18" charset="-78"/>
                <a:cs typeface="Adobe Arabic" pitchFamily="18" charset="-78"/>
              </a:rPr>
              <a:t>TIMELINE CHART</a:t>
            </a:r>
            <a:endParaRPr lang="en-US" sz="6000" b="1" dirty="0">
              <a:latin typeface="Adobe Arabic" pitchFamily="18" charset="-78"/>
              <a:cs typeface="Adobe Arabic" pitchFamily="18" charset="-78"/>
            </a:endParaRPr>
          </a:p>
        </p:txBody>
      </p:sp>
      <p:pic>
        <p:nvPicPr>
          <p:cNvPr id="5" name="Picture 4" descr="C:\Users\aaa\Downloads\Book1234-0 (1).jpg"/>
          <p:cNvPicPr/>
          <p:nvPr/>
        </p:nvPicPr>
        <p:blipFill rotWithShape="1">
          <a:blip r:embed="rId5" cstate="email">
            <a:extLst>
              <a:ext uri="{28A0092B-C50C-407E-A947-70E740481C1C}">
                <a14:useLocalDpi xmlns:a14="http://schemas.microsoft.com/office/drawing/2010/main" val="0"/>
              </a:ext>
            </a:extLst>
          </a:blip>
          <a:srcRect/>
          <a:stretch/>
        </p:blipFill>
        <p:spPr bwMode="auto">
          <a:xfrm>
            <a:off x="762000" y="1295400"/>
            <a:ext cx="8245793" cy="5012690"/>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007883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152400"/>
            <a:ext cx="7848600" cy="1143000"/>
          </a:xfrm>
        </p:spPr>
        <p:txBody>
          <a:bodyPr>
            <a:noAutofit/>
          </a:bodyPr>
          <a:lstStyle/>
          <a:p>
            <a:r>
              <a:rPr lang="en-US" sz="3600" b="1" dirty="0" smtClean="0">
                <a:latin typeface="Adobe Arabic" pitchFamily="18" charset="-78"/>
                <a:cs typeface="Adobe Arabic" pitchFamily="18" charset="-78"/>
              </a:rPr>
              <a:t>EFFORT ESTIMATION &amp; FP-BASED COMPUTING</a:t>
            </a:r>
            <a:endParaRPr lang="en-US" sz="3600" b="1" dirty="0">
              <a:latin typeface="Adobe Arabic" pitchFamily="18" charset="-78"/>
              <a:cs typeface="Adobe Arabic"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737107433"/>
              </p:ext>
            </p:extLst>
          </p:nvPr>
        </p:nvGraphicFramePr>
        <p:xfrm>
          <a:off x="990600" y="1736730"/>
          <a:ext cx="7848600" cy="4587870"/>
        </p:xfrm>
        <a:graphic>
          <a:graphicData uri="http://schemas.openxmlformats.org/drawingml/2006/table">
            <a:tbl>
              <a:tblPr firstRow="1" firstCol="1" lastRow="1" lastCol="1" bandRow="1" bandCol="1">
                <a:tableStyleId>{00A15C55-8517-42AA-B614-E9B94910E393}</a:tableStyleId>
              </a:tblPr>
              <a:tblGrid>
                <a:gridCol w="403802"/>
                <a:gridCol w="6987598"/>
                <a:gridCol w="457200"/>
              </a:tblGrid>
              <a:tr h="323183">
                <a:tc>
                  <a:txBody>
                    <a:bodyPr/>
                    <a:lstStyle/>
                    <a:p>
                      <a:pPr marL="66675" marR="0">
                        <a:spcBef>
                          <a:spcPts val="125"/>
                        </a:spcBef>
                        <a:spcAft>
                          <a:spcPts val="0"/>
                        </a:spcAft>
                      </a:pPr>
                      <a:r>
                        <a:rPr lang="en-US" sz="1100" dirty="0" err="1" smtClean="0">
                          <a:effectLst/>
                        </a:rPr>
                        <a:t>S.No</a:t>
                      </a:r>
                      <a:endParaRPr lang="en-US" sz="1100" b="1" dirty="0">
                        <a:solidFill>
                          <a:schemeClr val="tx1"/>
                        </a:solidFill>
                        <a:effectLst/>
                        <a:latin typeface="Times New Roman"/>
                        <a:ea typeface="Times New Roman"/>
                        <a:cs typeface="Mangal"/>
                      </a:endParaRPr>
                    </a:p>
                  </a:txBody>
                  <a:tcPr marL="0" marR="0" marT="0" marB="0" anchor="ctr"/>
                </a:tc>
                <a:tc>
                  <a:txBody>
                    <a:bodyPr/>
                    <a:lstStyle/>
                    <a:p>
                      <a:pPr marL="69215" marR="0" algn="ctr">
                        <a:spcBef>
                          <a:spcPts val="125"/>
                        </a:spcBef>
                        <a:spcAft>
                          <a:spcPts val="0"/>
                        </a:spcAft>
                      </a:pPr>
                      <a:r>
                        <a:rPr lang="en-US" sz="1100" dirty="0" smtClean="0">
                          <a:effectLst/>
                        </a:rPr>
                        <a:t>QUESTIONS</a:t>
                      </a:r>
                      <a:endParaRPr lang="en-US" sz="1100" b="1" dirty="0">
                        <a:solidFill>
                          <a:schemeClr val="tx1"/>
                        </a:solidFill>
                        <a:effectLst/>
                        <a:latin typeface="Times New Roman"/>
                        <a:ea typeface="Times New Roman"/>
                        <a:cs typeface="Mangal"/>
                      </a:endParaRPr>
                    </a:p>
                  </a:txBody>
                  <a:tcPr marL="0" marR="0" marT="0" marB="0" anchor="ctr"/>
                </a:tc>
                <a:tc>
                  <a:txBody>
                    <a:bodyPr/>
                    <a:lstStyle/>
                    <a:p>
                      <a:pPr marL="66040" marR="0">
                        <a:spcBef>
                          <a:spcPts val="125"/>
                        </a:spcBef>
                        <a:spcAft>
                          <a:spcPts val="0"/>
                        </a:spcAft>
                      </a:pPr>
                      <a:r>
                        <a:rPr lang="en-US" sz="1100" dirty="0" smtClean="0">
                          <a:effectLst/>
                        </a:rPr>
                        <a:t>Value</a:t>
                      </a:r>
                      <a:endParaRPr lang="en-US" sz="1100" b="1" dirty="0">
                        <a:solidFill>
                          <a:schemeClr val="tx1"/>
                        </a:solidFill>
                        <a:effectLst/>
                        <a:latin typeface="Times New Roman"/>
                        <a:ea typeface="Times New Roman"/>
                        <a:cs typeface="Mangal"/>
                      </a:endParaRPr>
                    </a:p>
                  </a:txBody>
                  <a:tcPr marL="0" marR="0" marT="0" marB="0" anchor="ctr"/>
                </a:tc>
              </a:tr>
              <a:tr h="256187">
                <a:tc>
                  <a:txBody>
                    <a:bodyPr/>
                    <a:lstStyle/>
                    <a:p>
                      <a:pPr marL="66675" marR="0" algn="ctr">
                        <a:spcBef>
                          <a:spcPts val="1015"/>
                        </a:spcBef>
                        <a:spcAft>
                          <a:spcPts val="0"/>
                        </a:spcAft>
                      </a:pPr>
                      <a:r>
                        <a:rPr lang="en-US" sz="1100" dirty="0" smtClean="0">
                          <a:effectLst/>
                        </a:rPr>
                        <a:t>1</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indent="0" algn="l" defTabSz="914400" rtl="0" eaLnBrk="1" fontAlgn="auto" latinLnBrk="0" hangingPunct="1">
                        <a:lnSpc>
                          <a:spcPct val="100000"/>
                        </a:lnSpc>
                        <a:spcBef>
                          <a:spcPts val="270"/>
                        </a:spcBef>
                        <a:spcAft>
                          <a:spcPts val="0"/>
                        </a:spcAft>
                        <a:buClrTx/>
                        <a:buSzTx/>
                        <a:buFontTx/>
                        <a:buNone/>
                        <a:tabLst/>
                        <a:defRPr/>
                      </a:pPr>
                      <a:r>
                        <a:rPr lang="en-US" sz="1100" dirty="0" smtClean="0">
                          <a:effectLst/>
                        </a:rPr>
                        <a:t>Does the system require reliable backup and recovery?</a:t>
                      </a:r>
                      <a:endParaRPr lang="en-US" sz="1000" b="1" dirty="0" smtClean="0">
                        <a:solidFill>
                          <a:schemeClr val="tx1"/>
                        </a:solidFill>
                        <a:effectLst/>
                        <a:latin typeface="Times New Roman"/>
                        <a:ea typeface="Times New Roman"/>
                        <a:cs typeface="Mangal"/>
                      </a:endParaRPr>
                    </a:p>
                  </a:txBody>
                  <a:tcPr marL="0" marR="0" marT="0" marB="0"/>
                </a:tc>
                <a:tc>
                  <a:txBody>
                    <a:bodyPr/>
                    <a:lstStyle/>
                    <a:p>
                      <a:pPr marL="66040" marR="0" algn="ctr">
                        <a:spcBef>
                          <a:spcPts val="1015"/>
                        </a:spcBef>
                        <a:spcAft>
                          <a:spcPts val="0"/>
                        </a:spcAft>
                      </a:pPr>
                      <a:r>
                        <a:rPr lang="en-US" sz="1100" dirty="0" smtClean="0">
                          <a:effectLst/>
                        </a:rPr>
                        <a:t>4</a:t>
                      </a:r>
                      <a:endParaRPr lang="en-US" sz="1100" b="1" dirty="0">
                        <a:solidFill>
                          <a:schemeClr val="tx1"/>
                        </a:solidFill>
                        <a:effectLst/>
                        <a:latin typeface="Times New Roman"/>
                        <a:ea typeface="Times New Roman"/>
                        <a:cs typeface="Mangal"/>
                      </a:endParaRPr>
                    </a:p>
                  </a:txBody>
                  <a:tcPr marL="0" marR="0" marT="0" marB="0"/>
                </a:tc>
              </a:tr>
              <a:tr h="258829">
                <a:tc>
                  <a:txBody>
                    <a:bodyPr/>
                    <a:lstStyle/>
                    <a:p>
                      <a:pPr marL="66675" marR="0" algn="ctr">
                        <a:spcBef>
                          <a:spcPts val="1015"/>
                        </a:spcBef>
                        <a:spcAft>
                          <a:spcPts val="0"/>
                        </a:spcAft>
                      </a:pPr>
                      <a:r>
                        <a:rPr lang="en-US" sz="1300" dirty="0">
                          <a:effectLst/>
                        </a:rPr>
                        <a:t>2</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270"/>
                        </a:spcBef>
                        <a:spcAft>
                          <a:spcPts val="0"/>
                        </a:spcAft>
                      </a:pPr>
                      <a:r>
                        <a:rPr lang="en-US" sz="1300" dirty="0">
                          <a:effectLst/>
                        </a:rPr>
                        <a:t>Are </a:t>
                      </a:r>
                      <a:r>
                        <a:rPr lang="en-US" sz="1300" dirty="0" smtClean="0">
                          <a:effectLst/>
                        </a:rPr>
                        <a:t>specialized </a:t>
                      </a:r>
                      <a:r>
                        <a:rPr lang="en-US" sz="1300" dirty="0">
                          <a:effectLst/>
                        </a:rPr>
                        <a:t>data communications required to transfer the information to and from the application?</a:t>
                      </a:r>
                      <a:endParaRPr lang="en-US" sz="1100" b="1" dirty="0">
                        <a:solidFill>
                          <a:schemeClr val="tx1"/>
                        </a:solidFill>
                        <a:effectLst/>
                        <a:latin typeface="Times New Roman"/>
                        <a:ea typeface="Times New Roman"/>
                        <a:cs typeface="Mangal"/>
                      </a:endParaRPr>
                    </a:p>
                  </a:txBody>
                  <a:tcPr marL="0" marR="0" marT="0" marB="0"/>
                </a:tc>
                <a:tc>
                  <a:txBody>
                    <a:bodyPr/>
                    <a:lstStyle/>
                    <a:p>
                      <a:pPr marL="66040" marR="0" algn="ctr">
                        <a:spcBef>
                          <a:spcPts val="1015"/>
                        </a:spcBef>
                        <a:spcAft>
                          <a:spcPts val="0"/>
                        </a:spcAft>
                      </a:pPr>
                      <a:r>
                        <a:rPr lang="en-US" sz="1300" dirty="0">
                          <a:effectLst/>
                        </a:rPr>
                        <a:t>3</a:t>
                      </a:r>
                      <a:endParaRPr lang="en-US" sz="1100" b="1" dirty="0">
                        <a:solidFill>
                          <a:schemeClr val="tx1"/>
                        </a:solidFill>
                        <a:effectLst/>
                        <a:latin typeface="Times New Roman"/>
                        <a:ea typeface="Times New Roman"/>
                        <a:cs typeface="Mangal"/>
                      </a:endParaRPr>
                    </a:p>
                  </a:txBody>
                  <a:tcPr marL="0" marR="0" marT="0" marB="0"/>
                </a:tc>
              </a:tr>
              <a:tr h="289351">
                <a:tc>
                  <a:txBody>
                    <a:bodyPr/>
                    <a:lstStyle/>
                    <a:p>
                      <a:pPr marL="66675" marR="0" algn="ctr">
                        <a:spcBef>
                          <a:spcPts val="30"/>
                        </a:spcBef>
                        <a:spcAft>
                          <a:spcPts val="0"/>
                        </a:spcAft>
                      </a:pPr>
                      <a:r>
                        <a:rPr lang="en-US" sz="1300" dirty="0">
                          <a:effectLst/>
                        </a:rPr>
                        <a:t>3</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30"/>
                        </a:spcBef>
                        <a:spcAft>
                          <a:spcPts val="0"/>
                        </a:spcAft>
                      </a:pPr>
                      <a:r>
                        <a:rPr lang="en-US" sz="1300" dirty="0">
                          <a:effectLst/>
                        </a:rPr>
                        <a:t>Are there distributed processing functions?</a:t>
                      </a:r>
                      <a:endParaRPr lang="en-US" sz="1100" b="1" dirty="0">
                        <a:solidFill>
                          <a:schemeClr val="tx1"/>
                        </a:solidFill>
                        <a:effectLst/>
                        <a:latin typeface="Times New Roman"/>
                        <a:ea typeface="Times New Roman"/>
                        <a:cs typeface="Mangal"/>
                      </a:endParaRPr>
                    </a:p>
                  </a:txBody>
                  <a:tcPr marL="0" marR="0" marT="0" marB="0"/>
                </a:tc>
                <a:tc>
                  <a:txBody>
                    <a:bodyPr/>
                    <a:lstStyle/>
                    <a:p>
                      <a:pPr marL="66040" marR="0" algn="ctr">
                        <a:spcBef>
                          <a:spcPts val="30"/>
                        </a:spcBef>
                        <a:spcAft>
                          <a:spcPts val="0"/>
                        </a:spcAft>
                      </a:pPr>
                      <a:r>
                        <a:rPr lang="en-US" sz="1300" dirty="0">
                          <a:effectLst/>
                        </a:rPr>
                        <a:t>3</a:t>
                      </a:r>
                      <a:endParaRPr lang="en-US" sz="1100" b="1" dirty="0">
                        <a:solidFill>
                          <a:schemeClr val="tx1"/>
                        </a:solidFill>
                        <a:effectLst/>
                        <a:latin typeface="Times New Roman"/>
                        <a:ea typeface="Times New Roman"/>
                        <a:cs typeface="Mangal"/>
                      </a:endParaRPr>
                    </a:p>
                  </a:txBody>
                  <a:tcPr marL="0" marR="0" marT="0" marB="0"/>
                </a:tc>
              </a:tr>
              <a:tr h="290241">
                <a:tc>
                  <a:txBody>
                    <a:bodyPr/>
                    <a:lstStyle/>
                    <a:p>
                      <a:pPr marL="66675" marR="0" algn="ctr">
                        <a:spcBef>
                          <a:spcPts val="35"/>
                        </a:spcBef>
                        <a:spcAft>
                          <a:spcPts val="0"/>
                        </a:spcAft>
                      </a:pPr>
                      <a:r>
                        <a:rPr lang="en-US" sz="1300" dirty="0">
                          <a:effectLst/>
                        </a:rPr>
                        <a:t>4</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35"/>
                        </a:spcBef>
                        <a:spcAft>
                          <a:spcPts val="0"/>
                        </a:spcAft>
                      </a:pPr>
                      <a:r>
                        <a:rPr lang="en-US" sz="1300">
                          <a:effectLst/>
                        </a:rPr>
                        <a:t>Is performance critical?</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35"/>
                        </a:spcBef>
                        <a:spcAft>
                          <a:spcPts val="0"/>
                        </a:spcAft>
                      </a:pPr>
                      <a:r>
                        <a:rPr lang="en-US" sz="1300" dirty="0">
                          <a:effectLst/>
                        </a:rPr>
                        <a:t>3</a:t>
                      </a:r>
                      <a:endParaRPr lang="en-US" sz="1100" b="1" dirty="0">
                        <a:solidFill>
                          <a:schemeClr val="tx1"/>
                        </a:solidFill>
                        <a:effectLst/>
                        <a:latin typeface="Times New Roman"/>
                        <a:ea typeface="Times New Roman"/>
                        <a:cs typeface="Mangal"/>
                      </a:endParaRPr>
                    </a:p>
                  </a:txBody>
                  <a:tcPr marL="0" marR="0" marT="0" marB="0"/>
                </a:tc>
              </a:tr>
              <a:tr h="258608">
                <a:tc>
                  <a:txBody>
                    <a:bodyPr/>
                    <a:lstStyle/>
                    <a:p>
                      <a:pPr marL="66675" marR="0" algn="ctr">
                        <a:spcBef>
                          <a:spcPts val="225"/>
                        </a:spcBef>
                        <a:spcAft>
                          <a:spcPts val="0"/>
                        </a:spcAft>
                      </a:pPr>
                      <a:r>
                        <a:rPr lang="en-US" sz="1300" dirty="0">
                          <a:effectLst/>
                        </a:rPr>
                        <a:t>5</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225"/>
                        </a:spcBef>
                        <a:spcAft>
                          <a:spcPts val="0"/>
                        </a:spcAft>
                      </a:pPr>
                      <a:r>
                        <a:rPr lang="en-US" sz="1300">
                          <a:effectLst/>
                        </a:rPr>
                        <a:t>Will the system work in an existing heavily utilised operational environment?</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225"/>
                        </a:spcBef>
                        <a:spcAft>
                          <a:spcPts val="0"/>
                        </a:spcAft>
                      </a:pPr>
                      <a:r>
                        <a:rPr lang="en-US" sz="1300" dirty="0">
                          <a:effectLst/>
                        </a:rPr>
                        <a:t>3</a:t>
                      </a:r>
                      <a:endParaRPr lang="en-US" sz="1100" b="1" dirty="0">
                        <a:solidFill>
                          <a:schemeClr val="tx1"/>
                        </a:solidFill>
                        <a:effectLst/>
                        <a:latin typeface="Times New Roman"/>
                        <a:ea typeface="Times New Roman"/>
                        <a:cs typeface="Mangal"/>
                      </a:endParaRPr>
                    </a:p>
                  </a:txBody>
                  <a:tcPr marL="0" marR="0" marT="0" marB="0"/>
                </a:tc>
              </a:tr>
              <a:tr h="284900">
                <a:tc>
                  <a:txBody>
                    <a:bodyPr/>
                    <a:lstStyle/>
                    <a:p>
                      <a:pPr marL="66675" marR="0" algn="ctr">
                        <a:lnSpc>
                          <a:spcPts val="1470"/>
                        </a:lnSpc>
                        <a:spcBef>
                          <a:spcPts val="30"/>
                        </a:spcBef>
                        <a:spcAft>
                          <a:spcPts val="0"/>
                        </a:spcAft>
                      </a:pPr>
                      <a:r>
                        <a:rPr lang="en-US" sz="1300" dirty="0">
                          <a:effectLst/>
                        </a:rPr>
                        <a:t>6</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lnSpc>
                          <a:spcPts val="1470"/>
                        </a:lnSpc>
                        <a:spcBef>
                          <a:spcPts val="30"/>
                        </a:spcBef>
                        <a:spcAft>
                          <a:spcPts val="0"/>
                        </a:spcAft>
                      </a:pPr>
                      <a:r>
                        <a:rPr lang="en-US" sz="1300">
                          <a:effectLst/>
                        </a:rPr>
                        <a:t>Does the system require online data entry?</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lnSpc>
                          <a:spcPts val="1470"/>
                        </a:lnSpc>
                        <a:spcBef>
                          <a:spcPts val="30"/>
                        </a:spcBef>
                        <a:spcAft>
                          <a:spcPts val="0"/>
                        </a:spcAft>
                      </a:pPr>
                      <a:r>
                        <a:rPr lang="en-US" sz="1300" dirty="0">
                          <a:effectLst/>
                        </a:rPr>
                        <a:t>5</a:t>
                      </a:r>
                      <a:endParaRPr lang="en-US" sz="1100" b="1" dirty="0">
                        <a:solidFill>
                          <a:schemeClr val="tx1"/>
                        </a:solidFill>
                        <a:effectLst/>
                        <a:latin typeface="Times New Roman"/>
                        <a:ea typeface="Times New Roman"/>
                        <a:cs typeface="Mangal"/>
                      </a:endParaRPr>
                    </a:p>
                  </a:txBody>
                  <a:tcPr marL="0" marR="0" marT="0" marB="0"/>
                </a:tc>
              </a:tr>
              <a:tr h="225403">
                <a:tc>
                  <a:txBody>
                    <a:bodyPr/>
                    <a:lstStyle/>
                    <a:p>
                      <a:pPr marL="66675" marR="0" algn="ctr">
                        <a:spcBef>
                          <a:spcPts val="825"/>
                        </a:spcBef>
                        <a:spcAft>
                          <a:spcPts val="0"/>
                        </a:spcAft>
                      </a:pPr>
                      <a:r>
                        <a:rPr lang="en-US" sz="1300" dirty="0">
                          <a:effectLst/>
                        </a:rPr>
                        <a:t>7</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80"/>
                        </a:spcBef>
                        <a:spcAft>
                          <a:spcPts val="0"/>
                        </a:spcAft>
                      </a:pPr>
                      <a:r>
                        <a:rPr lang="en-US" sz="1300">
                          <a:effectLst/>
                        </a:rPr>
                        <a:t>Does the online data entry require input transaction to be built over multiple screens or operations?</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825"/>
                        </a:spcBef>
                        <a:spcAft>
                          <a:spcPts val="0"/>
                        </a:spcAft>
                      </a:pPr>
                      <a:r>
                        <a:rPr lang="en-US" sz="1300" dirty="0">
                          <a:effectLst/>
                        </a:rPr>
                        <a:t>5</a:t>
                      </a:r>
                      <a:endParaRPr lang="en-US" sz="1100" b="1" dirty="0">
                        <a:solidFill>
                          <a:schemeClr val="tx1"/>
                        </a:solidFill>
                        <a:effectLst/>
                        <a:latin typeface="Times New Roman"/>
                        <a:ea typeface="Times New Roman"/>
                        <a:cs typeface="Mangal"/>
                      </a:endParaRPr>
                    </a:p>
                  </a:txBody>
                  <a:tcPr marL="0" marR="0" marT="0" marB="0"/>
                </a:tc>
              </a:tr>
              <a:tr h="289351">
                <a:tc>
                  <a:txBody>
                    <a:bodyPr/>
                    <a:lstStyle/>
                    <a:p>
                      <a:pPr marL="66675" marR="0" algn="ctr">
                        <a:spcBef>
                          <a:spcPts val="35"/>
                        </a:spcBef>
                        <a:spcAft>
                          <a:spcPts val="0"/>
                        </a:spcAft>
                      </a:pPr>
                      <a:r>
                        <a:rPr lang="en-US" sz="1300" dirty="0">
                          <a:effectLst/>
                        </a:rPr>
                        <a:t>8</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35"/>
                        </a:spcBef>
                        <a:spcAft>
                          <a:spcPts val="0"/>
                        </a:spcAft>
                      </a:pPr>
                      <a:r>
                        <a:rPr lang="en-US" sz="1300">
                          <a:effectLst/>
                        </a:rPr>
                        <a:t>Are Internal Logical Files updated online?</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35"/>
                        </a:spcBef>
                        <a:spcAft>
                          <a:spcPts val="0"/>
                        </a:spcAft>
                      </a:pPr>
                      <a:r>
                        <a:rPr lang="en-US" sz="1300" dirty="0">
                          <a:effectLst/>
                        </a:rPr>
                        <a:t>5</a:t>
                      </a:r>
                      <a:endParaRPr lang="en-US" sz="1100" b="1" dirty="0">
                        <a:solidFill>
                          <a:schemeClr val="tx1"/>
                        </a:solidFill>
                        <a:effectLst/>
                        <a:latin typeface="Times New Roman"/>
                        <a:ea typeface="Times New Roman"/>
                        <a:cs typeface="Mangal"/>
                      </a:endParaRPr>
                    </a:p>
                  </a:txBody>
                  <a:tcPr marL="0" marR="0" marT="0" marB="0"/>
                </a:tc>
              </a:tr>
              <a:tr h="284900">
                <a:tc>
                  <a:txBody>
                    <a:bodyPr/>
                    <a:lstStyle/>
                    <a:p>
                      <a:pPr marL="66675" marR="0" algn="ctr">
                        <a:lnSpc>
                          <a:spcPts val="1470"/>
                        </a:lnSpc>
                        <a:spcBef>
                          <a:spcPts val="30"/>
                        </a:spcBef>
                        <a:spcAft>
                          <a:spcPts val="0"/>
                        </a:spcAft>
                      </a:pPr>
                      <a:r>
                        <a:rPr lang="en-US" sz="1300" dirty="0">
                          <a:effectLst/>
                        </a:rPr>
                        <a:t>9</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lnSpc>
                          <a:spcPts val="1470"/>
                        </a:lnSpc>
                        <a:spcBef>
                          <a:spcPts val="30"/>
                        </a:spcBef>
                        <a:spcAft>
                          <a:spcPts val="0"/>
                        </a:spcAft>
                      </a:pPr>
                      <a:r>
                        <a:rPr lang="en-US" sz="1300">
                          <a:effectLst/>
                        </a:rPr>
                        <a:t>Are input-output queries or files complex?</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lnSpc>
                          <a:spcPts val="1470"/>
                        </a:lnSpc>
                        <a:spcBef>
                          <a:spcPts val="30"/>
                        </a:spcBef>
                        <a:spcAft>
                          <a:spcPts val="0"/>
                        </a:spcAft>
                      </a:pPr>
                      <a:r>
                        <a:rPr lang="en-US" sz="1300" dirty="0">
                          <a:effectLst/>
                        </a:rPr>
                        <a:t>2</a:t>
                      </a:r>
                      <a:endParaRPr lang="en-US" sz="1100" b="1" dirty="0">
                        <a:solidFill>
                          <a:schemeClr val="tx1"/>
                        </a:solidFill>
                        <a:effectLst/>
                        <a:latin typeface="Times New Roman"/>
                        <a:ea typeface="Times New Roman"/>
                        <a:cs typeface="Mangal"/>
                      </a:endParaRPr>
                    </a:p>
                  </a:txBody>
                  <a:tcPr marL="0" marR="0" marT="0" marB="0"/>
                </a:tc>
              </a:tr>
              <a:tr h="289351">
                <a:tc>
                  <a:txBody>
                    <a:bodyPr/>
                    <a:lstStyle/>
                    <a:p>
                      <a:pPr marL="66675" marR="0" algn="ctr">
                        <a:spcBef>
                          <a:spcPts val="30"/>
                        </a:spcBef>
                        <a:spcAft>
                          <a:spcPts val="0"/>
                        </a:spcAft>
                      </a:pPr>
                      <a:r>
                        <a:rPr lang="en-US" sz="1300" dirty="0">
                          <a:effectLst/>
                        </a:rPr>
                        <a:t>10</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30"/>
                        </a:spcBef>
                        <a:spcAft>
                          <a:spcPts val="0"/>
                        </a:spcAft>
                      </a:pPr>
                      <a:r>
                        <a:rPr lang="en-US" sz="1300">
                          <a:effectLst/>
                        </a:rPr>
                        <a:t>Is the internal processing complex?</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30"/>
                        </a:spcBef>
                        <a:spcAft>
                          <a:spcPts val="0"/>
                        </a:spcAft>
                      </a:pPr>
                      <a:r>
                        <a:rPr lang="en-US" sz="1300" dirty="0">
                          <a:effectLst/>
                        </a:rPr>
                        <a:t>4</a:t>
                      </a:r>
                      <a:endParaRPr lang="en-US" sz="1100" b="1" dirty="0">
                        <a:solidFill>
                          <a:schemeClr val="tx1"/>
                        </a:solidFill>
                        <a:effectLst/>
                        <a:latin typeface="Times New Roman"/>
                        <a:ea typeface="Times New Roman"/>
                        <a:cs typeface="Mangal"/>
                      </a:endParaRPr>
                    </a:p>
                  </a:txBody>
                  <a:tcPr marL="0" marR="0" marT="0" marB="0"/>
                </a:tc>
              </a:tr>
              <a:tr h="289351">
                <a:tc>
                  <a:txBody>
                    <a:bodyPr/>
                    <a:lstStyle/>
                    <a:p>
                      <a:pPr marL="66675" marR="0" algn="ctr">
                        <a:spcBef>
                          <a:spcPts val="30"/>
                        </a:spcBef>
                        <a:spcAft>
                          <a:spcPts val="0"/>
                        </a:spcAft>
                      </a:pPr>
                      <a:r>
                        <a:rPr lang="en-US" sz="1300" dirty="0">
                          <a:effectLst/>
                        </a:rPr>
                        <a:t>11</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30"/>
                        </a:spcBef>
                        <a:spcAft>
                          <a:spcPts val="0"/>
                        </a:spcAft>
                      </a:pPr>
                      <a:r>
                        <a:rPr lang="en-US" sz="1300">
                          <a:effectLst/>
                        </a:rPr>
                        <a:t>Is the code designed to be reusable?</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30"/>
                        </a:spcBef>
                        <a:spcAft>
                          <a:spcPts val="0"/>
                        </a:spcAft>
                      </a:pPr>
                      <a:r>
                        <a:rPr lang="en-US" sz="1300" dirty="0">
                          <a:effectLst/>
                        </a:rPr>
                        <a:t>4</a:t>
                      </a:r>
                      <a:endParaRPr lang="en-US" sz="1100" b="1" dirty="0">
                        <a:solidFill>
                          <a:schemeClr val="tx1"/>
                        </a:solidFill>
                        <a:effectLst/>
                        <a:latin typeface="Times New Roman"/>
                        <a:ea typeface="Times New Roman"/>
                        <a:cs typeface="Mangal"/>
                      </a:endParaRPr>
                    </a:p>
                  </a:txBody>
                  <a:tcPr marL="0" marR="0" marT="0" marB="0"/>
                </a:tc>
              </a:tr>
              <a:tr h="298254">
                <a:tc>
                  <a:txBody>
                    <a:bodyPr/>
                    <a:lstStyle/>
                    <a:p>
                      <a:pPr marL="66675" marR="0" algn="ctr">
                        <a:spcBef>
                          <a:spcPts val="55"/>
                        </a:spcBef>
                        <a:spcAft>
                          <a:spcPts val="0"/>
                        </a:spcAft>
                      </a:pPr>
                      <a:r>
                        <a:rPr lang="en-US" sz="1300" dirty="0">
                          <a:effectLst/>
                        </a:rPr>
                        <a:t>12</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55"/>
                        </a:spcBef>
                        <a:spcAft>
                          <a:spcPts val="0"/>
                        </a:spcAft>
                      </a:pPr>
                      <a:r>
                        <a:rPr lang="en-US" sz="1300">
                          <a:effectLst/>
                        </a:rPr>
                        <a:t>Are conversion and installation included in design?</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55"/>
                        </a:spcBef>
                        <a:spcAft>
                          <a:spcPts val="0"/>
                        </a:spcAft>
                      </a:pPr>
                      <a:r>
                        <a:rPr lang="en-US" sz="1300" dirty="0">
                          <a:effectLst/>
                        </a:rPr>
                        <a:t>1</a:t>
                      </a:r>
                      <a:endParaRPr lang="en-US" sz="1100" b="1" dirty="0">
                        <a:solidFill>
                          <a:schemeClr val="tx1"/>
                        </a:solidFill>
                        <a:effectLst/>
                        <a:latin typeface="Times New Roman"/>
                        <a:ea typeface="Times New Roman"/>
                        <a:cs typeface="Mangal"/>
                      </a:endParaRPr>
                    </a:p>
                  </a:txBody>
                  <a:tcPr marL="0" marR="0" marT="0" marB="0"/>
                </a:tc>
              </a:tr>
              <a:tr h="349892">
                <a:tc>
                  <a:txBody>
                    <a:bodyPr/>
                    <a:lstStyle/>
                    <a:p>
                      <a:pPr marL="66675" marR="0" algn="ctr">
                        <a:spcBef>
                          <a:spcPts val="200"/>
                        </a:spcBef>
                        <a:spcAft>
                          <a:spcPts val="0"/>
                        </a:spcAft>
                      </a:pPr>
                      <a:r>
                        <a:rPr lang="en-US" sz="1300" dirty="0">
                          <a:effectLst/>
                        </a:rPr>
                        <a:t>13</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200"/>
                        </a:spcBef>
                        <a:spcAft>
                          <a:spcPts val="0"/>
                        </a:spcAft>
                      </a:pPr>
                      <a:r>
                        <a:rPr lang="en-US" sz="1300">
                          <a:effectLst/>
                        </a:rPr>
                        <a:t>Is the system designed for multiple installations in multiple organizations?</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200"/>
                        </a:spcBef>
                        <a:spcAft>
                          <a:spcPts val="0"/>
                        </a:spcAft>
                      </a:pPr>
                      <a:r>
                        <a:rPr lang="en-US" sz="1300" dirty="0">
                          <a:effectLst/>
                        </a:rPr>
                        <a:t>3</a:t>
                      </a:r>
                      <a:endParaRPr lang="en-US" sz="1100" b="1" dirty="0">
                        <a:solidFill>
                          <a:schemeClr val="tx1"/>
                        </a:solidFill>
                        <a:effectLst/>
                        <a:latin typeface="Times New Roman"/>
                        <a:ea typeface="Times New Roman"/>
                        <a:cs typeface="Mangal"/>
                      </a:endParaRPr>
                    </a:p>
                  </a:txBody>
                  <a:tcPr marL="0" marR="0" marT="0" marB="0"/>
                </a:tc>
              </a:tr>
              <a:tr h="310718">
                <a:tc>
                  <a:txBody>
                    <a:bodyPr/>
                    <a:lstStyle/>
                    <a:p>
                      <a:pPr marL="66675" marR="0" algn="ctr">
                        <a:spcBef>
                          <a:spcPts val="105"/>
                        </a:spcBef>
                        <a:spcAft>
                          <a:spcPts val="0"/>
                        </a:spcAft>
                      </a:pPr>
                      <a:r>
                        <a:rPr lang="en-US" sz="1300" dirty="0">
                          <a:effectLst/>
                        </a:rPr>
                        <a:t>14</a:t>
                      </a:r>
                      <a:endParaRPr lang="en-US" sz="1100" b="1" dirty="0">
                        <a:solidFill>
                          <a:schemeClr val="tx1"/>
                        </a:solidFill>
                        <a:effectLst/>
                        <a:latin typeface="Times New Roman"/>
                        <a:ea typeface="Times New Roman"/>
                        <a:cs typeface="Mangal"/>
                      </a:endParaRPr>
                    </a:p>
                  </a:txBody>
                  <a:tcPr marL="0" marR="0" marT="0" marB="0"/>
                </a:tc>
                <a:tc>
                  <a:txBody>
                    <a:bodyPr/>
                    <a:lstStyle/>
                    <a:p>
                      <a:pPr marL="69215" marR="0">
                        <a:spcBef>
                          <a:spcPts val="105"/>
                        </a:spcBef>
                        <a:spcAft>
                          <a:spcPts val="0"/>
                        </a:spcAft>
                      </a:pPr>
                      <a:r>
                        <a:rPr lang="en-US" sz="1300">
                          <a:effectLst/>
                        </a:rPr>
                        <a:t>Is the application designed to facilitate changes and ease of use by the user?</a:t>
                      </a:r>
                      <a:endParaRPr lang="en-US" sz="1100" b="1">
                        <a:solidFill>
                          <a:schemeClr val="tx1"/>
                        </a:solidFill>
                        <a:effectLst/>
                        <a:latin typeface="Times New Roman"/>
                        <a:ea typeface="Times New Roman"/>
                        <a:cs typeface="Mangal"/>
                      </a:endParaRPr>
                    </a:p>
                  </a:txBody>
                  <a:tcPr marL="0" marR="0" marT="0" marB="0"/>
                </a:tc>
                <a:tc>
                  <a:txBody>
                    <a:bodyPr/>
                    <a:lstStyle/>
                    <a:p>
                      <a:pPr marL="66040" marR="0" algn="ctr">
                        <a:spcBef>
                          <a:spcPts val="105"/>
                        </a:spcBef>
                        <a:spcAft>
                          <a:spcPts val="0"/>
                        </a:spcAft>
                      </a:pPr>
                      <a:r>
                        <a:rPr lang="en-US" sz="1300" dirty="0">
                          <a:effectLst/>
                        </a:rPr>
                        <a:t>4</a:t>
                      </a:r>
                      <a:endParaRPr lang="en-US" sz="1100" b="1" dirty="0">
                        <a:solidFill>
                          <a:schemeClr val="tx1"/>
                        </a:solidFill>
                        <a:effectLst/>
                        <a:latin typeface="Times New Roman"/>
                        <a:ea typeface="Times New Roman"/>
                        <a:cs typeface="Mangal"/>
                      </a:endParaRPr>
                    </a:p>
                  </a:txBody>
                  <a:tcPr marL="0" marR="0" marT="0" marB="0"/>
                </a:tc>
              </a:tr>
              <a:tr h="289351">
                <a:tc gridSpan="2">
                  <a:txBody>
                    <a:bodyPr/>
                    <a:lstStyle/>
                    <a:p>
                      <a:pPr marL="1955800" marR="2216785" algn="ctr">
                        <a:lnSpc>
                          <a:spcPts val="1475"/>
                        </a:lnSpc>
                        <a:spcBef>
                          <a:spcPts val="50"/>
                        </a:spcBef>
                        <a:spcAft>
                          <a:spcPts val="0"/>
                        </a:spcAft>
                      </a:pPr>
                      <a:r>
                        <a:rPr lang="en-US" sz="1300" dirty="0">
                          <a:effectLst/>
                        </a:rPr>
                        <a:t>COUNT TOTAL (Σ F</a:t>
                      </a:r>
                      <a:r>
                        <a:rPr lang="en-US" sz="850" dirty="0">
                          <a:effectLst/>
                        </a:rPr>
                        <a:t>i</a:t>
                      </a:r>
                      <a:r>
                        <a:rPr lang="en-US" sz="1300" dirty="0">
                          <a:effectLst/>
                        </a:rPr>
                        <a:t>)</a:t>
                      </a:r>
                      <a:endParaRPr lang="en-US" sz="1100" b="1" dirty="0">
                        <a:solidFill>
                          <a:schemeClr val="tx1"/>
                        </a:solidFill>
                        <a:effectLst/>
                        <a:latin typeface="Times New Roman"/>
                        <a:ea typeface="Times New Roman"/>
                        <a:cs typeface="Mangal"/>
                      </a:endParaRPr>
                    </a:p>
                  </a:txBody>
                  <a:tcPr marL="0" marR="0" marT="0" marB="0"/>
                </a:tc>
                <a:tc hMerge="1">
                  <a:txBody>
                    <a:bodyPr/>
                    <a:lstStyle/>
                    <a:p>
                      <a:endParaRPr lang="en-US"/>
                    </a:p>
                  </a:txBody>
                  <a:tcPr/>
                </a:tc>
                <a:tc>
                  <a:txBody>
                    <a:bodyPr/>
                    <a:lstStyle/>
                    <a:p>
                      <a:pPr marL="66040" marR="0" algn="ctr">
                        <a:lnSpc>
                          <a:spcPts val="1470"/>
                        </a:lnSpc>
                        <a:spcBef>
                          <a:spcPts val="55"/>
                        </a:spcBef>
                        <a:spcAft>
                          <a:spcPts val="0"/>
                        </a:spcAft>
                      </a:pPr>
                      <a:r>
                        <a:rPr lang="en-US" sz="1300" dirty="0">
                          <a:effectLst/>
                        </a:rPr>
                        <a:t>49</a:t>
                      </a:r>
                      <a:endParaRPr lang="en-US" sz="1100" b="1" dirty="0">
                        <a:solidFill>
                          <a:schemeClr val="tx1"/>
                        </a:solidFill>
                        <a:effectLst/>
                        <a:latin typeface="Times New Roman"/>
                        <a:ea typeface="Times New Roman"/>
                        <a:cs typeface="Mangal"/>
                      </a:endParaRPr>
                    </a:p>
                  </a:txBody>
                  <a:tcPr marL="0" marR="0" marT="0" marB="0"/>
                </a:tc>
              </a:tr>
            </a:tbl>
          </a:graphicData>
        </a:graphic>
      </p:graphicFrame>
      <p:sp>
        <p:nvSpPr>
          <p:cNvPr id="4" name="TextBox 3"/>
          <p:cNvSpPr txBox="1"/>
          <p:nvPr/>
        </p:nvSpPr>
        <p:spPr>
          <a:xfrm>
            <a:off x="838200" y="1033790"/>
            <a:ext cx="342900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dobe Arabic" pitchFamily="18" charset="-78"/>
                <a:cs typeface="Adobe Arabic" pitchFamily="18" charset="-78"/>
              </a:rPr>
              <a:t>Value Adjustment Factors</a:t>
            </a:r>
            <a:endParaRPr lang="en-US" sz="2800" dirty="0">
              <a:latin typeface="Adobe Arabic" pitchFamily="18" charset="-78"/>
              <a:cs typeface="Adobe Arabic" pitchFamily="18" charset="-78"/>
            </a:endParaRPr>
          </a:p>
        </p:txBody>
      </p:sp>
    </p:spTree>
    <p:custDataLst>
      <p:tags r:id="rId1"/>
    </p:custDataLst>
    <p:extLst>
      <p:ext uri="{BB962C8B-B14F-4D97-AF65-F5344CB8AC3E}">
        <p14:creationId xmlns:p14="http://schemas.microsoft.com/office/powerpoint/2010/main" val="1894007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6200"/>
            <a:ext cx="609600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dobe Arabic" pitchFamily="18" charset="-78"/>
                <a:cs typeface="Adobe Arabic" pitchFamily="18" charset="-78"/>
              </a:rPr>
              <a:t>Weighting factor of information domain values</a:t>
            </a:r>
          </a:p>
        </p:txBody>
      </p:sp>
      <p:graphicFrame>
        <p:nvGraphicFramePr>
          <p:cNvPr id="7" name="Table 6"/>
          <p:cNvGraphicFramePr>
            <a:graphicFrameLocks noGrp="1"/>
          </p:cNvGraphicFramePr>
          <p:nvPr>
            <p:extLst>
              <p:ext uri="{D42A27DB-BD31-4B8C-83A1-F6EECF244321}">
                <p14:modId xmlns:p14="http://schemas.microsoft.com/office/powerpoint/2010/main" val="2750193313"/>
              </p:ext>
            </p:extLst>
          </p:nvPr>
        </p:nvGraphicFramePr>
        <p:xfrm>
          <a:off x="1164908" y="838200"/>
          <a:ext cx="7598092" cy="2346948"/>
        </p:xfrm>
        <a:graphic>
          <a:graphicData uri="http://schemas.openxmlformats.org/drawingml/2006/table">
            <a:tbl>
              <a:tblPr firstRow="1" firstCol="1" lastRow="1" lastCol="1" bandRow="1" bandCol="1">
                <a:tableStyleId>{17292A2E-F333-43FB-9621-5CBBE7FDCDCB}</a:tableStyleId>
              </a:tblPr>
              <a:tblGrid>
                <a:gridCol w="1765550"/>
                <a:gridCol w="801243"/>
                <a:gridCol w="1049546"/>
                <a:gridCol w="1071041"/>
                <a:gridCol w="1071041"/>
                <a:gridCol w="1839671"/>
              </a:tblGrid>
              <a:tr h="294072">
                <a:tc rowSpan="2">
                  <a:txBody>
                    <a:bodyPr/>
                    <a:lstStyle/>
                    <a:p>
                      <a:pPr marL="100330" marR="0" indent="88265">
                        <a:lnSpc>
                          <a:spcPct val="100000"/>
                        </a:lnSpc>
                        <a:spcBef>
                          <a:spcPts val="990"/>
                        </a:spcBef>
                        <a:spcAft>
                          <a:spcPts val="0"/>
                        </a:spcAft>
                      </a:pPr>
                      <a:r>
                        <a:rPr lang="en-US" sz="1200" dirty="0">
                          <a:effectLst/>
                        </a:rPr>
                        <a:t>INFORMATION DOMAIN VALUES</a:t>
                      </a:r>
                      <a:endParaRPr lang="en-US" sz="1100" dirty="0">
                        <a:effectLst/>
                        <a:latin typeface="Times New Roman"/>
                        <a:ea typeface="Times New Roman"/>
                        <a:cs typeface="Mangal"/>
                      </a:endParaRPr>
                    </a:p>
                  </a:txBody>
                  <a:tcPr marL="0" marR="0" marT="0" marB="0" anchor="ctr"/>
                </a:tc>
                <a:tc rowSpan="2">
                  <a:txBody>
                    <a:bodyPr/>
                    <a:lstStyle/>
                    <a:p>
                      <a:pPr marL="0" marR="0">
                        <a:spcBef>
                          <a:spcPts val="15"/>
                        </a:spcBef>
                        <a:spcAft>
                          <a:spcPts val="0"/>
                        </a:spcAft>
                      </a:pPr>
                      <a:r>
                        <a:rPr lang="en-US" sz="1450">
                          <a:effectLst/>
                        </a:rPr>
                        <a:t> </a:t>
                      </a:r>
                      <a:endParaRPr lang="en-US" sz="1100">
                        <a:effectLst/>
                      </a:endParaRPr>
                    </a:p>
                    <a:p>
                      <a:pPr marL="66040" marR="0">
                        <a:spcBef>
                          <a:spcPts val="0"/>
                        </a:spcBef>
                        <a:spcAft>
                          <a:spcPts val="0"/>
                        </a:spcAft>
                      </a:pPr>
                      <a:r>
                        <a:rPr lang="en-US" sz="1200">
                          <a:effectLst/>
                        </a:rPr>
                        <a:t>COUNT</a:t>
                      </a:r>
                      <a:endParaRPr lang="en-US" sz="1100">
                        <a:effectLst/>
                        <a:latin typeface="Times New Roman"/>
                        <a:ea typeface="Times New Roman"/>
                        <a:cs typeface="Mangal"/>
                      </a:endParaRPr>
                    </a:p>
                  </a:txBody>
                  <a:tcPr marL="0" marR="0" marT="0" marB="0"/>
                </a:tc>
                <a:tc gridSpan="3">
                  <a:txBody>
                    <a:bodyPr/>
                    <a:lstStyle/>
                    <a:p>
                      <a:pPr marL="508000" marR="0">
                        <a:spcBef>
                          <a:spcPts val="100"/>
                        </a:spcBef>
                        <a:spcAft>
                          <a:spcPts val="0"/>
                        </a:spcAft>
                      </a:pPr>
                      <a:r>
                        <a:rPr lang="en-US" sz="1200">
                          <a:effectLst/>
                        </a:rPr>
                        <a:t>WEIGHING FACTOR</a:t>
                      </a:r>
                      <a:endParaRPr lang="en-US" sz="1100">
                        <a:effectLst/>
                        <a:latin typeface="Times New Roman"/>
                        <a:ea typeface="Times New Roman"/>
                        <a:cs typeface="Mangal"/>
                      </a:endParaRPr>
                    </a:p>
                  </a:txBody>
                  <a:tcPr marL="0" marR="0" marT="0" marB="0"/>
                </a:tc>
                <a:tc hMerge="1">
                  <a:txBody>
                    <a:bodyPr/>
                    <a:lstStyle/>
                    <a:p>
                      <a:endParaRPr lang="en-US"/>
                    </a:p>
                  </a:txBody>
                  <a:tcPr/>
                </a:tc>
                <a:tc hMerge="1">
                  <a:txBody>
                    <a:bodyPr/>
                    <a:lstStyle/>
                    <a:p>
                      <a:endParaRPr lang="en-US"/>
                    </a:p>
                  </a:txBody>
                  <a:tcPr/>
                </a:tc>
                <a:tc rowSpan="2">
                  <a:txBody>
                    <a:bodyPr/>
                    <a:lstStyle/>
                    <a:p>
                      <a:pPr marL="102870" marR="94615" indent="5080" algn="ctr">
                        <a:spcBef>
                          <a:spcPts val="290"/>
                        </a:spcBef>
                        <a:spcAft>
                          <a:spcPts val="0"/>
                        </a:spcAft>
                      </a:pPr>
                      <a:r>
                        <a:rPr lang="en-US" sz="1200" dirty="0">
                          <a:effectLst/>
                        </a:rPr>
                        <a:t>COUNT* WEIGHING FACTOR </a:t>
                      </a:r>
                      <a:r>
                        <a:rPr lang="en-US" sz="1200" spc="-15" dirty="0">
                          <a:effectLst/>
                        </a:rPr>
                        <a:t>(SIMPLE)</a:t>
                      </a:r>
                      <a:endParaRPr lang="en-US" sz="1100" dirty="0">
                        <a:effectLst/>
                        <a:latin typeface="Times New Roman"/>
                        <a:ea typeface="Times New Roman"/>
                        <a:cs typeface="Mangal"/>
                      </a:endParaRPr>
                    </a:p>
                  </a:txBody>
                  <a:tcPr marL="0" marR="0" marT="0" marB="0" anchor="ctr"/>
                </a:tc>
              </a:tr>
              <a:tr h="315528">
                <a:tc vMerge="1">
                  <a:txBody>
                    <a:bodyPr/>
                    <a:lstStyle/>
                    <a:p>
                      <a:endParaRPr lang="en-US"/>
                    </a:p>
                  </a:txBody>
                  <a:tcPr/>
                </a:tc>
                <a:tc vMerge="1">
                  <a:txBody>
                    <a:bodyPr/>
                    <a:lstStyle/>
                    <a:p>
                      <a:endParaRPr lang="en-US"/>
                    </a:p>
                  </a:txBody>
                  <a:tcPr/>
                </a:tc>
                <a:tc>
                  <a:txBody>
                    <a:bodyPr/>
                    <a:lstStyle/>
                    <a:p>
                      <a:pPr marL="55245" marR="43815" algn="ctr">
                        <a:spcBef>
                          <a:spcPts val="820"/>
                        </a:spcBef>
                        <a:spcAft>
                          <a:spcPts val="0"/>
                        </a:spcAft>
                      </a:pPr>
                      <a:r>
                        <a:rPr lang="en-US" sz="1200" dirty="0">
                          <a:effectLst/>
                        </a:rPr>
                        <a:t>SIMPLE</a:t>
                      </a:r>
                      <a:endParaRPr lang="en-US" sz="1100" dirty="0">
                        <a:effectLst/>
                        <a:latin typeface="Times New Roman"/>
                        <a:ea typeface="Times New Roman"/>
                        <a:cs typeface="Mangal"/>
                      </a:endParaRPr>
                    </a:p>
                  </a:txBody>
                  <a:tcPr marL="0" marR="0" marT="0" marB="0"/>
                </a:tc>
                <a:tc>
                  <a:txBody>
                    <a:bodyPr/>
                    <a:lstStyle/>
                    <a:p>
                      <a:pPr marL="55245" marR="43180" algn="ctr">
                        <a:spcBef>
                          <a:spcPts val="820"/>
                        </a:spcBef>
                        <a:spcAft>
                          <a:spcPts val="0"/>
                        </a:spcAft>
                      </a:pPr>
                      <a:r>
                        <a:rPr lang="en-US" sz="1200">
                          <a:effectLst/>
                        </a:rPr>
                        <a:t>AVERAGE</a:t>
                      </a:r>
                      <a:endParaRPr lang="en-US" sz="1100">
                        <a:effectLst/>
                        <a:latin typeface="Times New Roman"/>
                        <a:ea typeface="Times New Roman"/>
                        <a:cs typeface="Mangal"/>
                      </a:endParaRPr>
                    </a:p>
                  </a:txBody>
                  <a:tcPr marL="0" marR="0" marT="0" marB="0"/>
                </a:tc>
                <a:tc>
                  <a:txBody>
                    <a:bodyPr/>
                    <a:lstStyle/>
                    <a:p>
                      <a:pPr marL="55880" marR="44450" algn="ctr">
                        <a:spcBef>
                          <a:spcPts val="820"/>
                        </a:spcBef>
                        <a:spcAft>
                          <a:spcPts val="0"/>
                        </a:spcAft>
                      </a:pPr>
                      <a:r>
                        <a:rPr lang="en-US" sz="1200">
                          <a:effectLst/>
                        </a:rPr>
                        <a:t>COMPLEX</a:t>
                      </a:r>
                      <a:endParaRPr lang="en-US" sz="1100">
                        <a:effectLst/>
                        <a:latin typeface="Times New Roman"/>
                        <a:ea typeface="Times New Roman"/>
                        <a:cs typeface="Mangal"/>
                      </a:endParaRPr>
                    </a:p>
                  </a:txBody>
                  <a:tcPr marL="0" marR="0" marT="0" marB="0"/>
                </a:tc>
                <a:tc vMerge="1">
                  <a:txBody>
                    <a:bodyPr/>
                    <a:lstStyle/>
                    <a:p>
                      <a:endParaRPr lang="en-US"/>
                    </a:p>
                  </a:txBody>
                  <a:tcPr/>
                </a:tc>
              </a:tr>
              <a:tr h="228600">
                <a:tc>
                  <a:txBody>
                    <a:bodyPr/>
                    <a:lstStyle/>
                    <a:p>
                      <a:pPr marL="66675" marR="0">
                        <a:spcBef>
                          <a:spcPts val="80"/>
                        </a:spcBef>
                        <a:spcAft>
                          <a:spcPts val="0"/>
                        </a:spcAft>
                      </a:pPr>
                      <a:r>
                        <a:rPr lang="en-US" sz="1200">
                          <a:effectLst/>
                        </a:rPr>
                        <a:t>External Inputs(EI)</a:t>
                      </a:r>
                      <a:endParaRPr lang="en-US" sz="1100">
                        <a:effectLst/>
                        <a:latin typeface="Times New Roman"/>
                        <a:ea typeface="Times New Roman"/>
                        <a:cs typeface="Mangal"/>
                      </a:endParaRPr>
                    </a:p>
                  </a:txBody>
                  <a:tcPr marL="0" marR="0" marT="0" marB="0"/>
                </a:tc>
                <a:tc>
                  <a:txBody>
                    <a:bodyPr/>
                    <a:lstStyle/>
                    <a:p>
                      <a:pPr marL="264160" marR="0">
                        <a:spcBef>
                          <a:spcPts val="80"/>
                        </a:spcBef>
                        <a:spcAft>
                          <a:spcPts val="0"/>
                        </a:spcAft>
                      </a:pPr>
                      <a:r>
                        <a:rPr lang="en-US" sz="1200">
                          <a:effectLst/>
                        </a:rPr>
                        <a:t>48</a:t>
                      </a:r>
                      <a:endParaRPr lang="en-US" sz="1100">
                        <a:effectLst/>
                        <a:latin typeface="Times New Roman"/>
                        <a:ea typeface="Times New Roman"/>
                        <a:cs typeface="Mangal"/>
                      </a:endParaRPr>
                    </a:p>
                  </a:txBody>
                  <a:tcPr marL="0" marR="0" marT="0" marB="0"/>
                </a:tc>
                <a:tc>
                  <a:txBody>
                    <a:bodyPr/>
                    <a:lstStyle/>
                    <a:p>
                      <a:pPr marL="10795" marR="0" algn="ctr">
                        <a:spcBef>
                          <a:spcPts val="80"/>
                        </a:spcBef>
                        <a:spcAft>
                          <a:spcPts val="0"/>
                        </a:spcAft>
                      </a:pPr>
                      <a:r>
                        <a:rPr lang="en-US" sz="1200">
                          <a:effectLst/>
                        </a:rPr>
                        <a:t>3</a:t>
                      </a:r>
                      <a:endParaRPr lang="en-US" sz="1100">
                        <a:effectLst/>
                        <a:latin typeface="Times New Roman"/>
                        <a:ea typeface="Times New Roman"/>
                        <a:cs typeface="Mangal"/>
                      </a:endParaRPr>
                    </a:p>
                  </a:txBody>
                  <a:tcPr marL="0" marR="0" marT="0" marB="0"/>
                </a:tc>
                <a:tc>
                  <a:txBody>
                    <a:bodyPr/>
                    <a:lstStyle/>
                    <a:p>
                      <a:pPr marL="10795" marR="0" algn="ctr">
                        <a:spcBef>
                          <a:spcPts val="80"/>
                        </a:spcBef>
                        <a:spcAft>
                          <a:spcPts val="0"/>
                        </a:spcAft>
                      </a:pPr>
                      <a:r>
                        <a:rPr lang="en-US" sz="1200">
                          <a:effectLst/>
                        </a:rPr>
                        <a:t>4</a:t>
                      </a:r>
                      <a:endParaRPr lang="en-US" sz="1100">
                        <a:effectLst/>
                        <a:latin typeface="Times New Roman"/>
                        <a:ea typeface="Times New Roman"/>
                        <a:cs typeface="Mangal"/>
                      </a:endParaRPr>
                    </a:p>
                  </a:txBody>
                  <a:tcPr marL="0" marR="0" marT="0" marB="0"/>
                </a:tc>
                <a:tc>
                  <a:txBody>
                    <a:bodyPr/>
                    <a:lstStyle/>
                    <a:p>
                      <a:pPr marL="11430" marR="0" algn="ctr">
                        <a:spcBef>
                          <a:spcPts val="80"/>
                        </a:spcBef>
                        <a:spcAft>
                          <a:spcPts val="0"/>
                        </a:spcAft>
                      </a:pPr>
                      <a:r>
                        <a:rPr lang="en-US" sz="1200">
                          <a:effectLst/>
                        </a:rPr>
                        <a:t>6</a:t>
                      </a:r>
                      <a:endParaRPr lang="en-US" sz="1100">
                        <a:effectLst/>
                        <a:latin typeface="Times New Roman"/>
                        <a:ea typeface="Times New Roman"/>
                        <a:cs typeface="Mangal"/>
                      </a:endParaRPr>
                    </a:p>
                  </a:txBody>
                  <a:tcPr marL="0" marR="0" marT="0" marB="0"/>
                </a:tc>
                <a:tc>
                  <a:txBody>
                    <a:bodyPr/>
                    <a:lstStyle/>
                    <a:p>
                      <a:pPr marL="0" marR="659765" algn="r">
                        <a:spcBef>
                          <a:spcPts val="80"/>
                        </a:spcBef>
                        <a:spcAft>
                          <a:spcPts val="0"/>
                        </a:spcAft>
                      </a:pPr>
                      <a:r>
                        <a:rPr lang="en-US" sz="1200" dirty="0">
                          <a:effectLst/>
                        </a:rPr>
                        <a:t>144</a:t>
                      </a:r>
                      <a:endParaRPr lang="en-US" sz="1100" dirty="0">
                        <a:effectLst/>
                        <a:latin typeface="Times New Roman"/>
                        <a:ea typeface="Times New Roman"/>
                        <a:cs typeface="Mangal"/>
                      </a:endParaRPr>
                    </a:p>
                  </a:txBody>
                  <a:tcPr marL="0" marR="0" marT="0" marB="0"/>
                </a:tc>
              </a:tr>
              <a:tr h="239328">
                <a:tc>
                  <a:txBody>
                    <a:bodyPr/>
                    <a:lstStyle/>
                    <a:p>
                      <a:pPr marL="66675" marR="0">
                        <a:spcBef>
                          <a:spcPts val="75"/>
                        </a:spcBef>
                        <a:spcAft>
                          <a:spcPts val="0"/>
                        </a:spcAft>
                      </a:pPr>
                      <a:r>
                        <a:rPr lang="en-US" sz="1200">
                          <a:effectLst/>
                        </a:rPr>
                        <a:t>External Outputs(EO)</a:t>
                      </a:r>
                      <a:endParaRPr lang="en-US" sz="1100">
                        <a:effectLst/>
                        <a:latin typeface="Times New Roman"/>
                        <a:ea typeface="Times New Roman"/>
                        <a:cs typeface="Mangal"/>
                      </a:endParaRPr>
                    </a:p>
                  </a:txBody>
                  <a:tcPr marL="0" marR="0" marT="0" marB="0"/>
                </a:tc>
                <a:tc>
                  <a:txBody>
                    <a:bodyPr/>
                    <a:lstStyle/>
                    <a:p>
                      <a:pPr marL="264160" marR="0">
                        <a:spcBef>
                          <a:spcPts val="75"/>
                        </a:spcBef>
                        <a:spcAft>
                          <a:spcPts val="0"/>
                        </a:spcAft>
                      </a:pPr>
                      <a:r>
                        <a:rPr lang="en-US" sz="1200">
                          <a:effectLst/>
                        </a:rPr>
                        <a:t>12</a:t>
                      </a:r>
                      <a:endParaRPr lang="en-US" sz="1100">
                        <a:effectLst/>
                        <a:latin typeface="Times New Roman"/>
                        <a:ea typeface="Times New Roman"/>
                        <a:cs typeface="Mangal"/>
                      </a:endParaRPr>
                    </a:p>
                  </a:txBody>
                  <a:tcPr marL="0" marR="0" marT="0" marB="0"/>
                </a:tc>
                <a:tc>
                  <a:txBody>
                    <a:bodyPr/>
                    <a:lstStyle/>
                    <a:p>
                      <a:pPr marL="10795" marR="0" algn="ctr">
                        <a:spcBef>
                          <a:spcPts val="75"/>
                        </a:spcBef>
                        <a:spcAft>
                          <a:spcPts val="0"/>
                        </a:spcAft>
                      </a:pPr>
                      <a:r>
                        <a:rPr lang="en-US" sz="1200">
                          <a:effectLst/>
                        </a:rPr>
                        <a:t>4</a:t>
                      </a:r>
                      <a:endParaRPr lang="en-US" sz="1100">
                        <a:effectLst/>
                        <a:latin typeface="Times New Roman"/>
                        <a:ea typeface="Times New Roman"/>
                        <a:cs typeface="Mangal"/>
                      </a:endParaRPr>
                    </a:p>
                  </a:txBody>
                  <a:tcPr marL="0" marR="0" marT="0" marB="0"/>
                </a:tc>
                <a:tc>
                  <a:txBody>
                    <a:bodyPr/>
                    <a:lstStyle/>
                    <a:p>
                      <a:pPr marL="10795" marR="0" algn="ctr">
                        <a:spcBef>
                          <a:spcPts val="75"/>
                        </a:spcBef>
                        <a:spcAft>
                          <a:spcPts val="0"/>
                        </a:spcAft>
                      </a:pPr>
                      <a:r>
                        <a:rPr lang="en-US" sz="1200">
                          <a:effectLst/>
                        </a:rPr>
                        <a:t>5</a:t>
                      </a:r>
                      <a:endParaRPr lang="en-US" sz="1100">
                        <a:effectLst/>
                        <a:latin typeface="Times New Roman"/>
                        <a:ea typeface="Times New Roman"/>
                        <a:cs typeface="Mangal"/>
                      </a:endParaRPr>
                    </a:p>
                  </a:txBody>
                  <a:tcPr marL="0" marR="0" marT="0" marB="0"/>
                </a:tc>
                <a:tc>
                  <a:txBody>
                    <a:bodyPr/>
                    <a:lstStyle/>
                    <a:p>
                      <a:pPr marL="11430" marR="0" algn="ctr">
                        <a:spcBef>
                          <a:spcPts val="75"/>
                        </a:spcBef>
                        <a:spcAft>
                          <a:spcPts val="0"/>
                        </a:spcAft>
                      </a:pPr>
                      <a:r>
                        <a:rPr lang="en-US" sz="1200">
                          <a:effectLst/>
                        </a:rPr>
                        <a:t>7</a:t>
                      </a:r>
                      <a:endParaRPr lang="en-US" sz="1100">
                        <a:effectLst/>
                        <a:latin typeface="Times New Roman"/>
                        <a:ea typeface="Times New Roman"/>
                        <a:cs typeface="Mangal"/>
                      </a:endParaRPr>
                    </a:p>
                  </a:txBody>
                  <a:tcPr marL="0" marR="0" marT="0" marB="0"/>
                </a:tc>
                <a:tc>
                  <a:txBody>
                    <a:bodyPr/>
                    <a:lstStyle/>
                    <a:p>
                      <a:pPr marL="0" marR="695960" algn="r">
                        <a:spcBef>
                          <a:spcPts val="75"/>
                        </a:spcBef>
                        <a:spcAft>
                          <a:spcPts val="0"/>
                        </a:spcAft>
                      </a:pPr>
                      <a:r>
                        <a:rPr lang="en-US" sz="1200" dirty="0" smtClean="0">
                          <a:effectLst/>
                        </a:rPr>
                        <a:t>48</a:t>
                      </a:r>
                    </a:p>
                  </a:txBody>
                  <a:tcPr marL="0" marR="0" marT="0" marB="0"/>
                </a:tc>
              </a:tr>
              <a:tr h="250056">
                <a:tc>
                  <a:txBody>
                    <a:bodyPr/>
                    <a:lstStyle/>
                    <a:p>
                      <a:pPr marL="66675" marR="0">
                        <a:spcBef>
                          <a:spcPts val="75"/>
                        </a:spcBef>
                        <a:spcAft>
                          <a:spcPts val="0"/>
                        </a:spcAft>
                      </a:pPr>
                      <a:r>
                        <a:rPr lang="en-US" sz="1200">
                          <a:effectLst/>
                        </a:rPr>
                        <a:t>External Queries(EQ)</a:t>
                      </a:r>
                      <a:endParaRPr lang="en-US" sz="1100">
                        <a:effectLst/>
                        <a:latin typeface="Times New Roman"/>
                        <a:ea typeface="Times New Roman"/>
                        <a:cs typeface="Mangal"/>
                      </a:endParaRPr>
                    </a:p>
                  </a:txBody>
                  <a:tcPr marL="0" marR="0" marT="0" marB="0"/>
                </a:tc>
                <a:tc>
                  <a:txBody>
                    <a:bodyPr/>
                    <a:lstStyle/>
                    <a:p>
                      <a:pPr marL="10795" marR="0" algn="ctr">
                        <a:spcBef>
                          <a:spcPts val="75"/>
                        </a:spcBef>
                        <a:spcAft>
                          <a:spcPts val="0"/>
                        </a:spcAft>
                      </a:pPr>
                      <a:r>
                        <a:rPr lang="en-US" sz="1200">
                          <a:effectLst/>
                        </a:rPr>
                        <a:t>1</a:t>
                      </a:r>
                      <a:endParaRPr lang="en-US" sz="1100">
                        <a:effectLst/>
                        <a:latin typeface="Times New Roman"/>
                        <a:ea typeface="Times New Roman"/>
                        <a:cs typeface="Mangal"/>
                      </a:endParaRPr>
                    </a:p>
                  </a:txBody>
                  <a:tcPr marL="0" marR="0" marT="0" marB="0"/>
                </a:tc>
                <a:tc>
                  <a:txBody>
                    <a:bodyPr/>
                    <a:lstStyle/>
                    <a:p>
                      <a:pPr marL="10795" marR="0" algn="ctr">
                        <a:spcBef>
                          <a:spcPts val="75"/>
                        </a:spcBef>
                        <a:spcAft>
                          <a:spcPts val="0"/>
                        </a:spcAft>
                      </a:pPr>
                      <a:r>
                        <a:rPr lang="en-US" sz="1200" dirty="0">
                          <a:effectLst/>
                        </a:rPr>
                        <a:t>3</a:t>
                      </a:r>
                      <a:endParaRPr lang="en-US" sz="1100" dirty="0">
                        <a:effectLst/>
                        <a:latin typeface="Times New Roman"/>
                        <a:ea typeface="Times New Roman"/>
                        <a:cs typeface="Mangal"/>
                      </a:endParaRPr>
                    </a:p>
                  </a:txBody>
                  <a:tcPr marL="0" marR="0" marT="0" marB="0"/>
                </a:tc>
                <a:tc>
                  <a:txBody>
                    <a:bodyPr/>
                    <a:lstStyle/>
                    <a:p>
                      <a:pPr marL="10795" marR="0" algn="ctr">
                        <a:spcBef>
                          <a:spcPts val="75"/>
                        </a:spcBef>
                        <a:spcAft>
                          <a:spcPts val="0"/>
                        </a:spcAft>
                      </a:pPr>
                      <a:r>
                        <a:rPr lang="en-US" sz="1200">
                          <a:effectLst/>
                        </a:rPr>
                        <a:t>4</a:t>
                      </a:r>
                      <a:endParaRPr lang="en-US" sz="1100">
                        <a:effectLst/>
                        <a:latin typeface="Times New Roman"/>
                        <a:ea typeface="Times New Roman"/>
                        <a:cs typeface="Mangal"/>
                      </a:endParaRPr>
                    </a:p>
                  </a:txBody>
                  <a:tcPr marL="0" marR="0" marT="0" marB="0"/>
                </a:tc>
                <a:tc>
                  <a:txBody>
                    <a:bodyPr/>
                    <a:lstStyle/>
                    <a:p>
                      <a:pPr marL="11430" marR="0" algn="ctr">
                        <a:spcBef>
                          <a:spcPts val="75"/>
                        </a:spcBef>
                        <a:spcAft>
                          <a:spcPts val="0"/>
                        </a:spcAft>
                      </a:pPr>
                      <a:r>
                        <a:rPr lang="en-US" sz="1200" dirty="0">
                          <a:effectLst/>
                        </a:rPr>
                        <a:t>6</a:t>
                      </a:r>
                      <a:endParaRPr lang="en-US" sz="1100" dirty="0">
                        <a:effectLst/>
                        <a:latin typeface="Times New Roman"/>
                        <a:ea typeface="Times New Roman"/>
                        <a:cs typeface="Mangal"/>
                      </a:endParaRPr>
                    </a:p>
                  </a:txBody>
                  <a:tcPr marL="0" marR="0" marT="0" marB="0"/>
                </a:tc>
                <a:tc>
                  <a:txBody>
                    <a:bodyPr/>
                    <a:lstStyle/>
                    <a:p>
                      <a:pPr marL="12065" marR="0" algn="ctr">
                        <a:spcBef>
                          <a:spcPts val="75"/>
                        </a:spcBef>
                        <a:spcAft>
                          <a:spcPts val="0"/>
                        </a:spcAft>
                      </a:pPr>
                      <a:r>
                        <a:rPr lang="en-US" sz="1100" dirty="0" smtClean="0">
                          <a:effectLst/>
                        </a:rPr>
                        <a:t>         3</a:t>
                      </a:r>
                      <a:endParaRPr lang="en-US" sz="1100" dirty="0">
                        <a:effectLst/>
                        <a:latin typeface="Times New Roman"/>
                        <a:ea typeface="Times New Roman"/>
                        <a:cs typeface="Mangal"/>
                      </a:endParaRPr>
                    </a:p>
                  </a:txBody>
                  <a:tcPr marL="0" marR="0" marT="0" marB="0"/>
                </a:tc>
              </a:tr>
              <a:tr h="341508">
                <a:tc>
                  <a:txBody>
                    <a:bodyPr/>
                    <a:lstStyle/>
                    <a:p>
                      <a:pPr marL="66675" marR="0">
                        <a:lnSpc>
                          <a:spcPts val="1340"/>
                        </a:lnSpc>
                        <a:spcBef>
                          <a:spcPts val="0"/>
                        </a:spcBef>
                        <a:spcAft>
                          <a:spcPts val="0"/>
                        </a:spcAft>
                      </a:pPr>
                      <a:r>
                        <a:rPr lang="en-US" sz="1200" dirty="0">
                          <a:effectLst/>
                        </a:rPr>
                        <a:t>Internal Logical</a:t>
                      </a:r>
                      <a:endParaRPr lang="en-US" sz="1100" dirty="0">
                        <a:effectLst/>
                      </a:endParaRPr>
                    </a:p>
                    <a:p>
                      <a:pPr marL="66675" marR="0">
                        <a:lnSpc>
                          <a:spcPts val="1305"/>
                        </a:lnSpc>
                        <a:spcBef>
                          <a:spcPts val="10"/>
                        </a:spcBef>
                        <a:spcAft>
                          <a:spcPts val="0"/>
                        </a:spcAft>
                      </a:pPr>
                      <a:r>
                        <a:rPr lang="en-US" sz="1200" dirty="0">
                          <a:effectLst/>
                        </a:rPr>
                        <a:t>Files(ILF)</a:t>
                      </a:r>
                      <a:endParaRPr lang="en-US" sz="1100" dirty="0">
                        <a:effectLst/>
                        <a:latin typeface="Times New Roman"/>
                        <a:ea typeface="Times New Roman"/>
                        <a:cs typeface="Mangal"/>
                      </a:endParaRPr>
                    </a:p>
                  </a:txBody>
                  <a:tcPr marL="0" marR="0" marT="0" marB="0"/>
                </a:tc>
                <a:tc>
                  <a:txBody>
                    <a:bodyPr/>
                    <a:lstStyle/>
                    <a:p>
                      <a:pPr marL="240030" marR="0">
                        <a:spcBef>
                          <a:spcPts val="650"/>
                        </a:spcBef>
                        <a:spcAft>
                          <a:spcPts val="0"/>
                        </a:spcAft>
                      </a:pPr>
                      <a:r>
                        <a:rPr lang="en-US" sz="1200">
                          <a:effectLst/>
                        </a:rPr>
                        <a:t>`10</a:t>
                      </a:r>
                      <a:endParaRPr lang="en-US" sz="1100">
                        <a:effectLst/>
                        <a:latin typeface="Times New Roman"/>
                        <a:ea typeface="Times New Roman"/>
                        <a:cs typeface="Mangal"/>
                      </a:endParaRPr>
                    </a:p>
                  </a:txBody>
                  <a:tcPr marL="0" marR="0" marT="0" marB="0"/>
                </a:tc>
                <a:tc>
                  <a:txBody>
                    <a:bodyPr/>
                    <a:lstStyle/>
                    <a:p>
                      <a:pPr marL="10795" marR="0" algn="ctr">
                        <a:spcBef>
                          <a:spcPts val="650"/>
                        </a:spcBef>
                        <a:spcAft>
                          <a:spcPts val="0"/>
                        </a:spcAft>
                      </a:pPr>
                      <a:r>
                        <a:rPr lang="en-US" sz="1200">
                          <a:effectLst/>
                        </a:rPr>
                        <a:t>7</a:t>
                      </a:r>
                      <a:endParaRPr lang="en-US" sz="1100">
                        <a:effectLst/>
                        <a:latin typeface="Times New Roman"/>
                        <a:ea typeface="Times New Roman"/>
                        <a:cs typeface="Mangal"/>
                      </a:endParaRPr>
                    </a:p>
                  </a:txBody>
                  <a:tcPr marL="0" marR="0" marT="0" marB="0"/>
                </a:tc>
                <a:tc>
                  <a:txBody>
                    <a:bodyPr/>
                    <a:lstStyle/>
                    <a:p>
                      <a:pPr marL="55245" marR="41275" algn="ctr">
                        <a:spcBef>
                          <a:spcPts val="650"/>
                        </a:spcBef>
                        <a:spcAft>
                          <a:spcPts val="0"/>
                        </a:spcAft>
                      </a:pPr>
                      <a:r>
                        <a:rPr lang="en-US" sz="1200">
                          <a:effectLst/>
                        </a:rPr>
                        <a:t>10</a:t>
                      </a:r>
                      <a:endParaRPr lang="en-US" sz="1100">
                        <a:effectLst/>
                        <a:latin typeface="Times New Roman"/>
                        <a:ea typeface="Times New Roman"/>
                        <a:cs typeface="Mangal"/>
                      </a:endParaRPr>
                    </a:p>
                  </a:txBody>
                  <a:tcPr marL="0" marR="0" marT="0" marB="0"/>
                </a:tc>
                <a:tc>
                  <a:txBody>
                    <a:bodyPr/>
                    <a:lstStyle/>
                    <a:p>
                      <a:pPr marL="55880" marR="41275" algn="ctr">
                        <a:spcBef>
                          <a:spcPts val="650"/>
                        </a:spcBef>
                        <a:spcAft>
                          <a:spcPts val="0"/>
                        </a:spcAft>
                      </a:pPr>
                      <a:r>
                        <a:rPr lang="en-US" sz="1200">
                          <a:effectLst/>
                        </a:rPr>
                        <a:t>15</a:t>
                      </a:r>
                      <a:endParaRPr lang="en-US" sz="1100">
                        <a:effectLst/>
                        <a:latin typeface="Times New Roman"/>
                        <a:ea typeface="Times New Roman"/>
                        <a:cs typeface="Mangal"/>
                      </a:endParaRPr>
                    </a:p>
                  </a:txBody>
                  <a:tcPr marL="0" marR="0" marT="0" marB="0"/>
                </a:tc>
                <a:tc>
                  <a:txBody>
                    <a:bodyPr/>
                    <a:lstStyle/>
                    <a:p>
                      <a:pPr marL="0" marR="695960" algn="r">
                        <a:spcBef>
                          <a:spcPts val="650"/>
                        </a:spcBef>
                        <a:spcAft>
                          <a:spcPts val="0"/>
                        </a:spcAft>
                      </a:pPr>
                      <a:r>
                        <a:rPr lang="en-US" sz="1200" dirty="0">
                          <a:effectLst/>
                        </a:rPr>
                        <a:t>70</a:t>
                      </a:r>
                      <a:endParaRPr lang="en-US" sz="1100" dirty="0">
                        <a:effectLst/>
                        <a:latin typeface="Times New Roman"/>
                        <a:ea typeface="Times New Roman"/>
                        <a:cs typeface="Mangal"/>
                      </a:endParaRPr>
                    </a:p>
                  </a:txBody>
                  <a:tcPr marL="0" marR="0" marT="0" marB="0"/>
                </a:tc>
              </a:tr>
              <a:tr h="388308">
                <a:tc>
                  <a:txBody>
                    <a:bodyPr/>
                    <a:lstStyle/>
                    <a:p>
                      <a:pPr marL="66675" marR="0">
                        <a:lnSpc>
                          <a:spcPts val="1370"/>
                        </a:lnSpc>
                        <a:spcBef>
                          <a:spcPts val="10"/>
                        </a:spcBef>
                        <a:spcAft>
                          <a:spcPts val="0"/>
                        </a:spcAft>
                      </a:pPr>
                      <a:r>
                        <a:rPr lang="en-US" sz="1200" dirty="0">
                          <a:effectLst/>
                        </a:rPr>
                        <a:t>External Interface </a:t>
                      </a:r>
                      <a:r>
                        <a:rPr lang="en-US" sz="1200" dirty="0" smtClean="0">
                          <a:effectLst/>
                        </a:rPr>
                        <a:t>Files(EIF)</a:t>
                      </a:r>
                      <a:endParaRPr lang="en-US" sz="1100" dirty="0">
                        <a:effectLst/>
                        <a:latin typeface="Times New Roman"/>
                        <a:ea typeface="Times New Roman"/>
                        <a:cs typeface="Mangal"/>
                      </a:endParaRPr>
                    </a:p>
                  </a:txBody>
                  <a:tcPr marL="0" marR="0" marT="0" marB="0"/>
                </a:tc>
                <a:tc>
                  <a:txBody>
                    <a:bodyPr/>
                    <a:lstStyle/>
                    <a:p>
                      <a:pPr marL="10795" marR="0" algn="ctr">
                        <a:spcBef>
                          <a:spcPts val="655"/>
                        </a:spcBef>
                        <a:spcAft>
                          <a:spcPts val="0"/>
                        </a:spcAft>
                      </a:pPr>
                      <a:r>
                        <a:rPr lang="en-US" sz="1200">
                          <a:effectLst/>
                        </a:rPr>
                        <a:t>1</a:t>
                      </a:r>
                      <a:endParaRPr lang="en-US" sz="1100">
                        <a:effectLst/>
                        <a:latin typeface="Times New Roman"/>
                        <a:ea typeface="Times New Roman"/>
                        <a:cs typeface="Mangal"/>
                      </a:endParaRPr>
                    </a:p>
                  </a:txBody>
                  <a:tcPr marL="0" marR="0" marT="0" marB="0"/>
                </a:tc>
                <a:tc>
                  <a:txBody>
                    <a:bodyPr/>
                    <a:lstStyle/>
                    <a:p>
                      <a:pPr marL="10795" marR="0" algn="ctr">
                        <a:spcBef>
                          <a:spcPts val="655"/>
                        </a:spcBef>
                        <a:spcAft>
                          <a:spcPts val="0"/>
                        </a:spcAft>
                      </a:pPr>
                      <a:r>
                        <a:rPr lang="en-US" sz="1200">
                          <a:effectLst/>
                        </a:rPr>
                        <a:t>5</a:t>
                      </a:r>
                      <a:endParaRPr lang="en-US" sz="1100">
                        <a:effectLst/>
                        <a:latin typeface="Times New Roman"/>
                        <a:ea typeface="Times New Roman"/>
                        <a:cs typeface="Mangal"/>
                      </a:endParaRPr>
                    </a:p>
                  </a:txBody>
                  <a:tcPr marL="0" marR="0" marT="0" marB="0"/>
                </a:tc>
                <a:tc>
                  <a:txBody>
                    <a:bodyPr/>
                    <a:lstStyle/>
                    <a:p>
                      <a:pPr marL="10795" marR="0" algn="ctr">
                        <a:spcBef>
                          <a:spcPts val="655"/>
                        </a:spcBef>
                        <a:spcAft>
                          <a:spcPts val="0"/>
                        </a:spcAft>
                      </a:pPr>
                      <a:r>
                        <a:rPr lang="en-US" sz="1200">
                          <a:effectLst/>
                        </a:rPr>
                        <a:t>7</a:t>
                      </a:r>
                      <a:endParaRPr lang="en-US" sz="1100">
                        <a:effectLst/>
                        <a:latin typeface="Times New Roman"/>
                        <a:ea typeface="Times New Roman"/>
                        <a:cs typeface="Mangal"/>
                      </a:endParaRPr>
                    </a:p>
                  </a:txBody>
                  <a:tcPr marL="0" marR="0" marT="0" marB="0"/>
                </a:tc>
                <a:tc>
                  <a:txBody>
                    <a:bodyPr/>
                    <a:lstStyle/>
                    <a:p>
                      <a:pPr marL="55880" marR="41275" algn="ctr">
                        <a:spcBef>
                          <a:spcPts val="655"/>
                        </a:spcBef>
                        <a:spcAft>
                          <a:spcPts val="0"/>
                        </a:spcAft>
                      </a:pPr>
                      <a:r>
                        <a:rPr lang="en-US" sz="1200">
                          <a:effectLst/>
                        </a:rPr>
                        <a:t>10</a:t>
                      </a:r>
                      <a:endParaRPr lang="en-US" sz="1100">
                        <a:effectLst/>
                        <a:latin typeface="Times New Roman"/>
                        <a:ea typeface="Times New Roman"/>
                        <a:cs typeface="Mangal"/>
                      </a:endParaRPr>
                    </a:p>
                  </a:txBody>
                  <a:tcPr marL="0" marR="0" marT="0" marB="0"/>
                </a:tc>
                <a:tc>
                  <a:txBody>
                    <a:bodyPr/>
                    <a:lstStyle/>
                    <a:p>
                      <a:pPr marL="12065" marR="0" algn="ctr">
                        <a:spcBef>
                          <a:spcPts val="655"/>
                        </a:spcBef>
                        <a:spcAft>
                          <a:spcPts val="0"/>
                        </a:spcAft>
                      </a:pPr>
                      <a:r>
                        <a:rPr lang="en-US" sz="1200" dirty="0" smtClean="0">
                          <a:effectLst/>
                        </a:rPr>
                        <a:t>        5</a:t>
                      </a:r>
                      <a:endParaRPr lang="en-US" sz="1100" dirty="0">
                        <a:effectLst/>
                        <a:latin typeface="Times New Roman"/>
                        <a:ea typeface="Times New Roman"/>
                        <a:cs typeface="Mangal"/>
                      </a:endParaRPr>
                    </a:p>
                  </a:txBody>
                  <a:tcPr marL="0" marR="0" marT="0" marB="0"/>
                </a:tc>
              </a:tr>
              <a:tr h="289548">
                <a:tc gridSpan="5">
                  <a:txBody>
                    <a:bodyPr/>
                    <a:lstStyle/>
                    <a:p>
                      <a:pPr marL="2317115" marR="0">
                        <a:spcBef>
                          <a:spcPts val="100"/>
                        </a:spcBef>
                        <a:spcAft>
                          <a:spcPts val="0"/>
                        </a:spcAft>
                      </a:pPr>
                      <a:r>
                        <a:rPr lang="en-US" sz="1200" dirty="0">
                          <a:effectLst/>
                        </a:rPr>
                        <a:t>TOTAL COUNT</a:t>
                      </a:r>
                      <a:endParaRPr lang="en-US" sz="1100" dirty="0">
                        <a:effectLst/>
                        <a:latin typeface="Times New Roman"/>
                        <a:ea typeface="Times New Roman"/>
                        <a:cs typeface="Mangal"/>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659765" algn="r">
                        <a:spcBef>
                          <a:spcPts val="75"/>
                        </a:spcBef>
                        <a:spcAft>
                          <a:spcPts val="0"/>
                        </a:spcAft>
                      </a:pPr>
                      <a:r>
                        <a:rPr lang="en-US" sz="1200" dirty="0">
                          <a:effectLst/>
                        </a:rPr>
                        <a:t>270</a:t>
                      </a:r>
                      <a:endParaRPr lang="en-US" sz="1100" dirty="0">
                        <a:effectLst/>
                        <a:latin typeface="Times New Roman"/>
                        <a:ea typeface="Times New Roman"/>
                        <a:cs typeface="Mangal"/>
                      </a:endParaRPr>
                    </a:p>
                  </a:txBody>
                  <a:tcPr marL="0" marR="0" marT="0" marB="0" anchor="ctr"/>
                </a:tc>
              </a:tr>
            </a:tbl>
          </a:graphicData>
        </a:graphic>
      </p:graphicFrame>
      <p:sp>
        <p:nvSpPr>
          <p:cNvPr id="9" name="Rectangle 8"/>
          <p:cNvSpPr/>
          <p:nvPr/>
        </p:nvSpPr>
        <p:spPr>
          <a:xfrm>
            <a:off x="1219200" y="3429000"/>
            <a:ext cx="6858000" cy="3046988"/>
          </a:xfrm>
          <a:prstGeom prst="rect">
            <a:avLst/>
          </a:prstGeom>
        </p:spPr>
        <p:txBody>
          <a:bodyPr wrap="square">
            <a:spAutoFit/>
          </a:bodyPr>
          <a:lstStyle/>
          <a:p>
            <a:r>
              <a:rPr lang="en-US" sz="3200" b="1" dirty="0" smtClean="0">
                <a:latin typeface="Adobe Arabic" pitchFamily="18" charset="-78"/>
                <a:cs typeface="Adobe Arabic" pitchFamily="18" charset="-78"/>
              </a:rPr>
              <a:t>Function Point = </a:t>
            </a:r>
            <a:r>
              <a:rPr lang="en-US" sz="3200" b="1" dirty="0">
                <a:latin typeface="Adobe Arabic" pitchFamily="18" charset="-78"/>
                <a:cs typeface="Adobe Arabic" pitchFamily="18" charset="-78"/>
              </a:rPr>
              <a:t>Count total × [0.65 + 0.05 × ∑ (Fi)]</a:t>
            </a:r>
            <a:r>
              <a:rPr lang="en-US" sz="3200" dirty="0">
                <a:latin typeface="Adobe Arabic" pitchFamily="18" charset="-78"/>
                <a:cs typeface="Adobe Arabic" pitchFamily="18" charset="-78"/>
              </a:rPr>
              <a:t>, where Count total= Sum of all Function Point </a:t>
            </a:r>
            <a:r>
              <a:rPr lang="en-US" sz="3200" dirty="0" smtClean="0">
                <a:latin typeface="Adobe Arabic" pitchFamily="18" charset="-78"/>
                <a:cs typeface="Adobe Arabic" pitchFamily="18" charset="-78"/>
              </a:rPr>
              <a:t>entries</a:t>
            </a:r>
          </a:p>
          <a:p>
            <a:endParaRPr lang="en-US" sz="3200" dirty="0" smtClean="0">
              <a:latin typeface="Adobe Arabic" pitchFamily="18" charset="-78"/>
              <a:cs typeface="Adobe Arabic" pitchFamily="18" charset="-78"/>
            </a:endParaRPr>
          </a:p>
          <a:p>
            <a:r>
              <a:rPr lang="en-US" sz="3200" dirty="0" smtClean="0">
                <a:latin typeface="Adobe Arabic" pitchFamily="18" charset="-78"/>
                <a:cs typeface="Adobe Arabic" pitchFamily="18" charset="-78"/>
              </a:rPr>
              <a:t>FP = </a:t>
            </a:r>
            <a:r>
              <a:rPr lang="en-US" sz="3200" dirty="0">
                <a:latin typeface="Adobe Arabic" pitchFamily="18" charset="-78"/>
                <a:cs typeface="Adobe Arabic" pitchFamily="18" charset="-78"/>
              </a:rPr>
              <a:t>270 × [0.65 + (0.01× 49)]</a:t>
            </a:r>
          </a:p>
          <a:p>
            <a:r>
              <a:rPr lang="en-US" sz="3200" dirty="0">
                <a:latin typeface="Adobe Arabic" pitchFamily="18" charset="-78"/>
                <a:cs typeface="Adobe Arabic" pitchFamily="18" charset="-78"/>
              </a:rPr>
              <a:t> </a:t>
            </a:r>
            <a:r>
              <a:rPr lang="en-US" sz="3200" dirty="0" smtClean="0">
                <a:latin typeface="Adobe Arabic" pitchFamily="18" charset="-78"/>
                <a:cs typeface="Adobe Arabic" pitchFamily="18" charset="-78"/>
              </a:rPr>
              <a:t>     = 307.80</a:t>
            </a:r>
            <a:endParaRPr lang="en-US" sz="3200" dirty="0">
              <a:latin typeface="Adobe Arabic" pitchFamily="18" charset="-78"/>
              <a:cs typeface="Adobe Arabic" pitchFamily="18" charset="-78"/>
            </a:endParaRPr>
          </a:p>
          <a:p>
            <a:r>
              <a:rPr lang="en-US" sz="3200" b="1" u="sng" dirty="0" smtClean="0">
                <a:latin typeface="Adobe Arabic" pitchFamily="18" charset="-78"/>
                <a:cs typeface="Adobe Arabic" pitchFamily="18" charset="-78"/>
              </a:rPr>
              <a:t>FP = 308</a:t>
            </a:r>
          </a:p>
        </p:txBody>
      </p:sp>
    </p:spTree>
    <p:custDataLst>
      <p:tags r:id="rId1"/>
    </p:custDataLst>
    <p:extLst>
      <p:ext uri="{BB962C8B-B14F-4D97-AF65-F5344CB8AC3E}">
        <p14:creationId xmlns:p14="http://schemas.microsoft.com/office/powerpoint/2010/main" val="4012873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75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76200"/>
            <a:ext cx="9372600" cy="1143000"/>
          </a:xfrm>
        </p:spPr>
        <p:txBody>
          <a:bodyPr>
            <a:noAutofit/>
          </a:bodyPr>
          <a:lstStyle/>
          <a:p>
            <a:r>
              <a:rPr lang="en-US" sz="3200" dirty="0">
                <a:latin typeface="Adobe Caslon Pro Bold" pitchFamily="18" charset="0"/>
              </a:rPr>
              <a:t>COST </a:t>
            </a:r>
            <a:r>
              <a:rPr lang="en-US" sz="3200" dirty="0" smtClean="0">
                <a:latin typeface="Adobe Caslon Pro Bold" pitchFamily="18" charset="0"/>
              </a:rPr>
              <a:t>ESTIMATION:COCOMO-II </a:t>
            </a:r>
            <a:r>
              <a:rPr lang="en-US" sz="3200" dirty="0">
                <a:latin typeface="Adobe Caslon Pro Bold" pitchFamily="18" charset="0"/>
              </a:rPr>
              <a:t>MODEL</a:t>
            </a:r>
            <a:endParaRPr lang="en-US" sz="3200" b="1" dirty="0">
              <a:latin typeface="Adobe Caslon Pro Bold" pitchFamily="18" charset="0"/>
              <a:cs typeface="Adobe Arabic" pitchFamily="18" charset="-78"/>
            </a:endParaRPr>
          </a:p>
        </p:txBody>
      </p:sp>
      <p:sp>
        <p:nvSpPr>
          <p:cNvPr id="5" name="Rectangle 4"/>
          <p:cNvSpPr/>
          <p:nvPr/>
        </p:nvSpPr>
        <p:spPr>
          <a:xfrm>
            <a:off x="914400" y="774918"/>
            <a:ext cx="8001000" cy="1815882"/>
          </a:xfrm>
          <a:prstGeom prst="rect">
            <a:avLst/>
          </a:prstGeom>
        </p:spPr>
        <p:txBody>
          <a:bodyPr wrap="square">
            <a:spAutoFit/>
          </a:bodyPr>
          <a:lstStyle/>
          <a:p>
            <a:pPr algn="just"/>
            <a:r>
              <a:rPr lang="en-US" sz="2800" b="1" dirty="0">
                <a:latin typeface="Adobe Arabic" pitchFamily="18" charset="-78"/>
                <a:cs typeface="Adobe Arabic" pitchFamily="18" charset="-78"/>
              </a:rPr>
              <a:t>Barry Boehm</a:t>
            </a:r>
            <a:r>
              <a:rPr lang="en-US" sz="2800" dirty="0">
                <a:latin typeface="Adobe Arabic" pitchFamily="18" charset="-78"/>
                <a:cs typeface="Adobe Arabic" pitchFamily="18" charset="-78"/>
              </a:rPr>
              <a:t> gave a hierarchy of software estimation models called </a:t>
            </a:r>
            <a:r>
              <a:rPr lang="en-US" sz="2800" dirty="0" smtClean="0">
                <a:latin typeface="Adobe Arabic" pitchFamily="18" charset="-78"/>
                <a:cs typeface="Adobe Arabic" pitchFamily="18" charset="-78"/>
              </a:rPr>
              <a:t>COCOMO </a:t>
            </a:r>
            <a:r>
              <a:rPr lang="en-US" sz="2800" dirty="0" err="1" smtClean="0">
                <a:latin typeface="Adobe Arabic" pitchFamily="18" charset="-78"/>
                <a:cs typeface="Adobe Arabic" pitchFamily="18" charset="-78"/>
              </a:rPr>
              <a:t>i.e</a:t>
            </a:r>
            <a:r>
              <a:rPr lang="en-US" sz="2800" dirty="0">
                <a:latin typeface="Adobe Arabic" pitchFamily="18" charset="-78"/>
                <a:cs typeface="Adobe Arabic" pitchFamily="18" charset="-78"/>
              </a:rPr>
              <a:t>,</a:t>
            </a:r>
            <a:r>
              <a:rPr lang="en-US" sz="2800" dirty="0" smtClean="0">
                <a:latin typeface="Adobe Arabic" pitchFamily="18" charset="-78"/>
                <a:cs typeface="Adobe Arabic" pitchFamily="18" charset="-78"/>
              </a:rPr>
              <a:t> </a:t>
            </a:r>
            <a:r>
              <a:rPr lang="en-US" sz="2800" b="1" dirty="0" err="1" smtClean="0">
                <a:latin typeface="Adobe Arabic" pitchFamily="18" charset="-78"/>
                <a:cs typeface="Adobe Arabic" pitchFamily="18" charset="-78"/>
              </a:rPr>
              <a:t>CO</a:t>
            </a:r>
            <a:r>
              <a:rPr lang="en-US" sz="2800" dirty="0" err="1" smtClean="0">
                <a:latin typeface="Adobe Arabic" pitchFamily="18" charset="-78"/>
                <a:cs typeface="Adobe Arabic" pitchFamily="18" charset="-78"/>
              </a:rPr>
              <a:t>nstructive</a:t>
            </a:r>
            <a:r>
              <a:rPr lang="en-US" sz="2800" dirty="0" smtClean="0">
                <a:latin typeface="Adobe Arabic" pitchFamily="18" charset="-78"/>
                <a:cs typeface="Adobe Arabic" pitchFamily="18" charset="-78"/>
              </a:rPr>
              <a:t> </a:t>
            </a:r>
            <a:r>
              <a:rPr lang="en-US" sz="2800" b="1" dirty="0" err="1" smtClean="0">
                <a:latin typeface="Adobe Arabic" pitchFamily="18" charset="-78"/>
                <a:cs typeface="Adobe Arabic" pitchFamily="18" charset="-78"/>
              </a:rPr>
              <a:t>CO</a:t>
            </a:r>
            <a:r>
              <a:rPr lang="en-US" sz="2800" dirty="0" err="1" smtClean="0">
                <a:latin typeface="Adobe Arabic" pitchFamily="18" charset="-78"/>
                <a:cs typeface="Adobe Arabic" pitchFamily="18" charset="-78"/>
              </a:rPr>
              <a:t>st</a:t>
            </a:r>
            <a:r>
              <a:rPr lang="en-US" sz="2800" dirty="0" smtClean="0">
                <a:latin typeface="Adobe Arabic" pitchFamily="18" charset="-78"/>
                <a:cs typeface="Adobe Arabic" pitchFamily="18" charset="-78"/>
              </a:rPr>
              <a:t> </a:t>
            </a:r>
            <a:r>
              <a:rPr lang="en-US" sz="2800" b="1" dirty="0" err="1" smtClean="0">
                <a:latin typeface="Adobe Arabic" pitchFamily="18" charset="-78"/>
                <a:cs typeface="Adobe Arabic" pitchFamily="18" charset="-78"/>
              </a:rPr>
              <a:t>MO</a:t>
            </a:r>
            <a:r>
              <a:rPr lang="en-US" sz="2800" dirty="0" err="1" smtClean="0">
                <a:latin typeface="Adobe Arabic" pitchFamily="18" charset="-78"/>
                <a:cs typeface="Adobe Arabic" pitchFamily="18" charset="-78"/>
              </a:rPr>
              <a:t>del</a:t>
            </a:r>
            <a:r>
              <a:rPr lang="en-US" sz="2800" dirty="0" smtClean="0">
                <a:latin typeface="Adobe Arabic" pitchFamily="18" charset="-78"/>
                <a:cs typeface="Adobe Arabic" pitchFamily="18" charset="-78"/>
              </a:rPr>
              <a:t>. This </a:t>
            </a:r>
            <a:r>
              <a:rPr lang="en-US" sz="2800" dirty="0">
                <a:latin typeface="Adobe Arabic" pitchFamily="18" charset="-78"/>
                <a:cs typeface="Adobe Arabic" pitchFamily="18" charset="-78"/>
              </a:rPr>
              <a:t>model </a:t>
            </a:r>
            <a:r>
              <a:rPr lang="en-US" sz="2800" dirty="0" smtClean="0">
                <a:latin typeface="Adobe Arabic" pitchFamily="18" charset="-78"/>
                <a:cs typeface="Adobe Arabic" pitchFamily="18" charset="-78"/>
              </a:rPr>
              <a:t>uses </a:t>
            </a:r>
            <a:r>
              <a:rPr lang="en-US" sz="2800" dirty="0">
                <a:latin typeface="Adobe Arabic" pitchFamily="18" charset="-78"/>
                <a:cs typeface="Adobe Arabic" pitchFamily="18" charset="-78"/>
              </a:rPr>
              <a:t>sizing information for which 3 options are available which are </a:t>
            </a:r>
            <a:r>
              <a:rPr lang="en-US" sz="2800" b="1" u="sng" dirty="0">
                <a:latin typeface="Adobe Arabic" pitchFamily="18" charset="-78"/>
                <a:cs typeface="Adobe Arabic" pitchFamily="18" charset="-78"/>
              </a:rPr>
              <a:t>object points, function points and lines of source code</a:t>
            </a:r>
            <a:r>
              <a:rPr lang="en-US" sz="2800" dirty="0" smtClean="0">
                <a:latin typeface="Adobe Arabic" pitchFamily="18" charset="-78"/>
                <a:cs typeface="Adobe Arabic" pitchFamily="18" charset="-78"/>
              </a:rPr>
              <a:t>.</a:t>
            </a:r>
            <a:endParaRPr lang="en-US" sz="2800" dirty="0">
              <a:latin typeface="Adobe Arabic" pitchFamily="18" charset="-78"/>
              <a:cs typeface="Adobe Arabic" pitchFamily="18"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3654887215"/>
              </p:ext>
            </p:extLst>
          </p:nvPr>
        </p:nvGraphicFramePr>
        <p:xfrm>
          <a:off x="2888167" y="3261360"/>
          <a:ext cx="3893633" cy="1386840"/>
        </p:xfrm>
        <a:graphic>
          <a:graphicData uri="http://schemas.openxmlformats.org/drawingml/2006/table">
            <a:tbl>
              <a:tblPr firstRow="1" firstCol="1" lastRow="1" lastCol="1" bandRow="1" bandCol="1">
                <a:tableStyleId>{69CF1AB2-1976-4502-BF36-3FF5EA218861}</a:tableStyleId>
              </a:tblPr>
              <a:tblGrid>
                <a:gridCol w="1255251"/>
                <a:gridCol w="1034273"/>
                <a:gridCol w="807608"/>
                <a:gridCol w="796501"/>
              </a:tblGrid>
              <a:tr h="304800">
                <a:tc rowSpan="2">
                  <a:txBody>
                    <a:bodyPr/>
                    <a:lstStyle/>
                    <a:p>
                      <a:pPr marL="0" marR="0">
                        <a:spcBef>
                          <a:spcPts val="35"/>
                        </a:spcBef>
                        <a:spcAft>
                          <a:spcPts val="0"/>
                        </a:spcAft>
                      </a:pPr>
                      <a:r>
                        <a:rPr lang="en-US" sz="1500" b="1" dirty="0">
                          <a:effectLst/>
                        </a:rPr>
                        <a:t> </a:t>
                      </a:r>
                      <a:endParaRPr lang="en-US" sz="1100" b="1" dirty="0">
                        <a:effectLst/>
                      </a:endParaRPr>
                    </a:p>
                    <a:p>
                      <a:pPr marL="212725" marR="0">
                        <a:spcBef>
                          <a:spcPts val="0"/>
                        </a:spcBef>
                        <a:spcAft>
                          <a:spcPts val="0"/>
                        </a:spcAft>
                      </a:pPr>
                      <a:r>
                        <a:rPr lang="en-US" sz="1300" b="1" dirty="0">
                          <a:effectLst/>
                        </a:rPr>
                        <a:t>OBJECT TYPE</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271145" marR="0" algn="ctr">
                        <a:spcBef>
                          <a:spcPts val="850"/>
                        </a:spcBef>
                        <a:spcAft>
                          <a:spcPts val="0"/>
                        </a:spcAft>
                      </a:pPr>
                      <a:r>
                        <a:rPr lang="en-US" sz="1300" b="1" dirty="0">
                          <a:effectLst/>
                        </a:rPr>
                        <a:t>COMPLEXITY WEIGHT</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8600">
                <a:tc vMerge="1">
                  <a:txBody>
                    <a:bodyPr/>
                    <a:lstStyle/>
                    <a:p>
                      <a:endParaRPr lang="en-US"/>
                    </a:p>
                  </a:txBody>
                  <a:tcPr/>
                </a:tc>
                <a:tc>
                  <a:txBody>
                    <a:bodyPr/>
                    <a:lstStyle/>
                    <a:p>
                      <a:pPr marL="106045" marR="94615" algn="ctr">
                        <a:spcBef>
                          <a:spcPts val="80"/>
                        </a:spcBef>
                        <a:spcAft>
                          <a:spcPts val="0"/>
                        </a:spcAft>
                      </a:pPr>
                      <a:r>
                        <a:rPr lang="en-US" sz="1300" b="1" dirty="0">
                          <a:effectLst/>
                        </a:rPr>
                        <a:t>Simple</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62230" algn="ctr">
                        <a:spcBef>
                          <a:spcPts val="80"/>
                        </a:spcBef>
                        <a:spcAft>
                          <a:spcPts val="0"/>
                        </a:spcAft>
                      </a:pPr>
                      <a:r>
                        <a:rPr lang="en-US" sz="1300" b="1">
                          <a:effectLst/>
                        </a:rPr>
                        <a:t>Medium</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030" marR="106045" algn="ctr">
                        <a:spcBef>
                          <a:spcPts val="80"/>
                        </a:spcBef>
                        <a:spcAft>
                          <a:spcPts val="0"/>
                        </a:spcAft>
                      </a:pPr>
                      <a:r>
                        <a:rPr lang="en-US" sz="1300" b="1">
                          <a:effectLst/>
                        </a:rPr>
                        <a:t>Difficult</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143510" marR="132080" algn="ctr">
                        <a:spcBef>
                          <a:spcPts val="80"/>
                        </a:spcBef>
                        <a:spcAft>
                          <a:spcPts val="0"/>
                        </a:spcAft>
                      </a:pPr>
                      <a:r>
                        <a:rPr lang="en-US" sz="1300" b="1">
                          <a:effectLst/>
                        </a:rPr>
                        <a:t>Screens</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 marR="0" algn="ctr">
                        <a:spcBef>
                          <a:spcPts val="55"/>
                        </a:spcBef>
                        <a:spcAft>
                          <a:spcPts val="0"/>
                        </a:spcAft>
                      </a:pPr>
                      <a:r>
                        <a:rPr lang="en-US" sz="1300" b="1" dirty="0">
                          <a:effectLst/>
                        </a:rPr>
                        <a:t>1</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4605" marR="0" algn="ctr">
                        <a:spcBef>
                          <a:spcPts val="55"/>
                        </a:spcBef>
                        <a:spcAft>
                          <a:spcPts val="0"/>
                        </a:spcAft>
                      </a:pPr>
                      <a:r>
                        <a:rPr lang="en-US" sz="1300" b="1" dirty="0">
                          <a:effectLst/>
                        </a:rPr>
                        <a:t>2</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0795" marR="0" algn="ctr">
                        <a:spcBef>
                          <a:spcPts val="55"/>
                        </a:spcBef>
                        <a:spcAft>
                          <a:spcPts val="0"/>
                        </a:spcAft>
                      </a:pPr>
                      <a:r>
                        <a:rPr lang="en-US" sz="1300" b="1">
                          <a:effectLst/>
                        </a:rPr>
                        <a:t>3</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143510" marR="132080" algn="ctr">
                        <a:spcBef>
                          <a:spcPts val="80"/>
                        </a:spcBef>
                        <a:spcAft>
                          <a:spcPts val="0"/>
                        </a:spcAft>
                      </a:pPr>
                      <a:r>
                        <a:rPr lang="en-US" sz="1300" b="1" dirty="0">
                          <a:effectLst/>
                        </a:rPr>
                        <a:t>Reports</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4605" marR="0" algn="ctr">
                        <a:spcBef>
                          <a:spcPts val="55"/>
                        </a:spcBef>
                        <a:spcAft>
                          <a:spcPts val="0"/>
                        </a:spcAft>
                      </a:pPr>
                      <a:r>
                        <a:rPr lang="en-US" sz="1300" b="1" dirty="0">
                          <a:effectLst/>
                        </a:rPr>
                        <a:t>2</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4605" marR="0" algn="ctr">
                        <a:spcBef>
                          <a:spcPts val="55"/>
                        </a:spcBef>
                        <a:spcAft>
                          <a:spcPts val="0"/>
                        </a:spcAft>
                      </a:pPr>
                      <a:r>
                        <a:rPr lang="en-US" sz="1300" b="1" dirty="0">
                          <a:effectLst/>
                        </a:rPr>
                        <a:t>5</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0795" marR="0" algn="ctr">
                        <a:spcBef>
                          <a:spcPts val="55"/>
                        </a:spcBef>
                        <a:spcAft>
                          <a:spcPts val="0"/>
                        </a:spcAft>
                      </a:pPr>
                      <a:r>
                        <a:rPr lang="en-US" sz="1300" b="1" dirty="0">
                          <a:effectLst/>
                        </a:rPr>
                        <a:t>8</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8600">
                <a:tc>
                  <a:txBody>
                    <a:bodyPr/>
                    <a:lstStyle/>
                    <a:p>
                      <a:pPr marL="143510" marR="132715" algn="ctr">
                        <a:spcBef>
                          <a:spcPts val="80"/>
                        </a:spcBef>
                        <a:spcAft>
                          <a:spcPts val="0"/>
                        </a:spcAft>
                      </a:pPr>
                      <a:r>
                        <a:rPr lang="en-US" sz="1300" b="1">
                          <a:effectLst/>
                        </a:rPr>
                        <a:t>3GL Components</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a:effectLst/>
                        </a:rPr>
                        <a:t> </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b="1">
                          <a:effectLst/>
                        </a:rPr>
                        <a:t> </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030" marR="99695" algn="ctr">
                        <a:spcBef>
                          <a:spcPts val="55"/>
                        </a:spcBef>
                        <a:spcAft>
                          <a:spcPts val="0"/>
                        </a:spcAft>
                      </a:pPr>
                      <a:r>
                        <a:rPr lang="en-US" sz="1300" b="1" dirty="0">
                          <a:effectLst/>
                        </a:rPr>
                        <a:t>10</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2057400" y="2743200"/>
            <a:ext cx="5058937" cy="4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0" tIns="38088"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Complexity weighting for object types-</a:t>
            </a:r>
          </a:p>
        </p:txBody>
      </p:sp>
      <p:graphicFrame>
        <p:nvGraphicFramePr>
          <p:cNvPr id="10" name="Table 9"/>
          <p:cNvGraphicFramePr>
            <a:graphicFrameLocks noGrp="1"/>
          </p:cNvGraphicFramePr>
          <p:nvPr>
            <p:extLst>
              <p:ext uri="{D42A27DB-BD31-4B8C-83A1-F6EECF244321}">
                <p14:modId xmlns:p14="http://schemas.microsoft.com/office/powerpoint/2010/main" val="3978186462"/>
              </p:ext>
            </p:extLst>
          </p:nvPr>
        </p:nvGraphicFramePr>
        <p:xfrm>
          <a:off x="1881822" y="5410200"/>
          <a:ext cx="6195378" cy="1219200"/>
        </p:xfrm>
        <a:graphic>
          <a:graphicData uri="http://schemas.openxmlformats.org/drawingml/2006/table">
            <a:tbl>
              <a:tblPr firstRow="1" firstCol="1" lastRow="1" lastCol="1" bandRow="1" bandCol="1">
                <a:tableStyleId>{69CF1AB2-1976-4502-BF36-3FF5EA218861}</a:tableStyleId>
              </a:tblPr>
              <a:tblGrid>
                <a:gridCol w="1897747"/>
                <a:gridCol w="861448"/>
                <a:gridCol w="858245"/>
                <a:gridCol w="858245"/>
                <a:gridCol w="861448"/>
                <a:gridCol w="858245"/>
              </a:tblGrid>
              <a:tr h="453231">
                <a:tc>
                  <a:txBody>
                    <a:bodyPr/>
                    <a:lstStyle/>
                    <a:p>
                      <a:pPr marL="490220" marR="0" indent="-365760">
                        <a:spcBef>
                          <a:spcPts val="660"/>
                        </a:spcBef>
                        <a:spcAft>
                          <a:spcPts val="0"/>
                        </a:spcAft>
                      </a:pPr>
                      <a:r>
                        <a:rPr lang="en-US" sz="1300" b="1" dirty="0">
                          <a:effectLst/>
                        </a:rPr>
                        <a:t>Developer’s experience or capability</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5"/>
                        </a:spcBef>
                        <a:spcAft>
                          <a:spcPts val="0"/>
                        </a:spcAft>
                      </a:pPr>
                      <a:r>
                        <a:rPr lang="en-US" sz="1150" b="1">
                          <a:effectLst/>
                        </a:rPr>
                        <a:t> </a:t>
                      </a:r>
                      <a:endParaRPr lang="en-US" sz="1100" b="1">
                        <a:effectLst/>
                      </a:endParaRPr>
                    </a:p>
                    <a:p>
                      <a:pPr marL="73025" marR="68580" algn="ctr">
                        <a:spcBef>
                          <a:spcPts val="0"/>
                        </a:spcBef>
                        <a:spcAft>
                          <a:spcPts val="0"/>
                        </a:spcAft>
                      </a:pPr>
                      <a:r>
                        <a:rPr lang="en-US" sz="1300" b="1">
                          <a:effectLst/>
                        </a:rPr>
                        <a:t>Very Low</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5"/>
                        </a:spcBef>
                        <a:spcAft>
                          <a:spcPts val="0"/>
                        </a:spcAft>
                      </a:pPr>
                      <a:r>
                        <a:rPr lang="en-US" sz="1150" b="1">
                          <a:effectLst/>
                        </a:rPr>
                        <a:t> </a:t>
                      </a:r>
                      <a:endParaRPr lang="en-US" sz="1100" b="1">
                        <a:effectLst/>
                      </a:endParaRPr>
                    </a:p>
                    <a:p>
                      <a:pPr marL="56515" marR="49530" algn="ctr">
                        <a:spcBef>
                          <a:spcPts val="0"/>
                        </a:spcBef>
                        <a:spcAft>
                          <a:spcPts val="0"/>
                        </a:spcAft>
                      </a:pPr>
                      <a:r>
                        <a:rPr lang="en-US" sz="1300" b="1">
                          <a:effectLst/>
                        </a:rPr>
                        <a:t>Low</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5"/>
                        </a:spcBef>
                        <a:spcAft>
                          <a:spcPts val="0"/>
                        </a:spcAft>
                      </a:pPr>
                      <a:r>
                        <a:rPr lang="en-US" sz="1150" b="1">
                          <a:effectLst/>
                        </a:rPr>
                        <a:t> </a:t>
                      </a:r>
                      <a:endParaRPr lang="en-US" sz="1100" b="1">
                        <a:effectLst/>
                      </a:endParaRPr>
                    </a:p>
                    <a:p>
                      <a:pPr marL="55245" marR="54610" algn="ctr">
                        <a:spcBef>
                          <a:spcPts val="0"/>
                        </a:spcBef>
                        <a:spcAft>
                          <a:spcPts val="0"/>
                        </a:spcAft>
                      </a:pPr>
                      <a:r>
                        <a:rPr lang="en-US" sz="1300" b="1">
                          <a:effectLst/>
                        </a:rPr>
                        <a:t>Normal</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5"/>
                        </a:spcBef>
                        <a:spcAft>
                          <a:spcPts val="0"/>
                        </a:spcAft>
                      </a:pPr>
                      <a:r>
                        <a:rPr lang="en-US" sz="1150" b="1" dirty="0">
                          <a:effectLst/>
                        </a:rPr>
                        <a:t> </a:t>
                      </a:r>
                      <a:endParaRPr lang="en-US" sz="1100" b="1" dirty="0">
                        <a:effectLst/>
                      </a:endParaRPr>
                    </a:p>
                    <a:p>
                      <a:pPr marL="73025" marR="66675" algn="ctr">
                        <a:spcBef>
                          <a:spcPts val="0"/>
                        </a:spcBef>
                        <a:spcAft>
                          <a:spcPts val="0"/>
                        </a:spcAft>
                      </a:pPr>
                      <a:r>
                        <a:rPr lang="en-US" sz="1300" b="1" dirty="0">
                          <a:effectLst/>
                        </a:rPr>
                        <a:t>High</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5"/>
                        </a:spcBef>
                        <a:spcAft>
                          <a:spcPts val="0"/>
                        </a:spcAft>
                      </a:pPr>
                      <a:r>
                        <a:rPr lang="en-US" sz="1150" b="1">
                          <a:effectLst/>
                        </a:rPr>
                        <a:t> </a:t>
                      </a:r>
                      <a:endParaRPr lang="en-US" sz="1100" b="1">
                        <a:effectLst/>
                      </a:endParaRPr>
                    </a:p>
                    <a:p>
                      <a:pPr marL="56515" marR="54610" algn="ctr">
                        <a:spcBef>
                          <a:spcPts val="0"/>
                        </a:spcBef>
                        <a:spcAft>
                          <a:spcPts val="0"/>
                        </a:spcAft>
                      </a:pPr>
                      <a:r>
                        <a:rPr lang="en-US" sz="1300" b="1">
                          <a:effectLst/>
                        </a:rPr>
                        <a:t>Very High</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490220" marR="0" indent="-350520">
                        <a:lnSpc>
                          <a:spcPct val="100000"/>
                        </a:lnSpc>
                        <a:spcBef>
                          <a:spcPts val="655"/>
                        </a:spcBef>
                        <a:spcAft>
                          <a:spcPts val="0"/>
                        </a:spcAft>
                      </a:pPr>
                      <a:r>
                        <a:rPr lang="en-US" sz="1300" b="1">
                          <a:effectLst/>
                        </a:rPr>
                        <a:t>Environment maturity or capability</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
                        </a:spcBef>
                        <a:spcAft>
                          <a:spcPts val="0"/>
                        </a:spcAft>
                      </a:pPr>
                      <a:r>
                        <a:rPr lang="en-US" sz="1200" b="1">
                          <a:effectLst/>
                        </a:rPr>
                        <a:t> </a:t>
                      </a:r>
                      <a:endParaRPr lang="en-US" sz="1100" b="1">
                        <a:effectLst/>
                      </a:endParaRPr>
                    </a:p>
                    <a:p>
                      <a:pPr marL="73025" marR="68580" algn="ctr">
                        <a:spcBef>
                          <a:spcPts val="0"/>
                        </a:spcBef>
                        <a:spcAft>
                          <a:spcPts val="0"/>
                        </a:spcAft>
                      </a:pPr>
                      <a:r>
                        <a:rPr lang="en-US" sz="1300" b="1">
                          <a:effectLst/>
                        </a:rPr>
                        <a:t>Very Low</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
                        </a:spcBef>
                        <a:spcAft>
                          <a:spcPts val="0"/>
                        </a:spcAft>
                      </a:pPr>
                      <a:r>
                        <a:rPr lang="en-US" sz="1200" b="1">
                          <a:effectLst/>
                        </a:rPr>
                        <a:t> </a:t>
                      </a:r>
                      <a:endParaRPr lang="en-US" sz="1100" b="1">
                        <a:effectLst/>
                      </a:endParaRPr>
                    </a:p>
                    <a:p>
                      <a:pPr marL="56515" marR="49530" algn="ctr">
                        <a:spcBef>
                          <a:spcPts val="0"/>
                        </a:spcBef>
                        <a:spcAft>
                          <a:spcPts val="0"/>
                        </a:spcAft>
                      </a:pPr>
                      <a:r>
                        <a:rPr lang="en-US" sz="1300" b="1">
                          <a:effectLst/>
                        </a:rPr>
                        <a:t>Low</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
                        </a:spcBef>
                        <a:spcAft>
                          <a:spcPts val="0"/>
                        </a:spcAft>
                      </a:pPr>
                      <a:r>
                        <a:rPr lang="en-US" sz="1200" b="1">
                          <a:effectLst/>
                        </a:rPr>
                        <a:t> </a:t>
                      </a:r>
                      <a:endParaRPr lang="en-US" sz="1100" b="1">
                        <a:effectLst/>
                      </a:endParaRPr>
                    </a:p>
                    <a:p>
                      <a:pPr marL="55245" marR="54610" algn="ctr">
                        <a:spcBef>
                          <a:spcPts val="0"/>
                        </a:spcBef>
                        <a:spcAft>
                          <a:spcPts val="0"/>
                        </a:spcAft>
                      </a:pPr>
                      <a:r>
                        <a:rPr lang="en-US" sz="1300" b="1">
                          <a:effectLst/>
                        </a:rPr>
                        <a:t>Normal</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
                        </a:spcBef>
                        <a:spcAft>
                          <a:spcPts val="0"/>
                        </a:spcAft>
                      </a:pPr>
                      <a:r>
                        <a:rPr lang="en-US" sz="1200" b="1">
                          <a:effectLst/>
                        </a:rPr>
                        <a:t> </a:t>
                      </a:r>
                      <a:endParaRPr lang="en-US" sz="1100" b="1">
                        <a:effectLst/>
                      </a:endParaRPr>
                    </a:p>
                    <a:p>
                      <a:pPr marL="73025" marR="66675" algn="ctr">
                        <a:spcBef>
                          <a:spcPts val="0"/>
                        </a:spcBef>
                        <a:spcAft>
                          <a:spcPts val="0"/>
                        </a:spcAft>
                      </a:pPr>
                      <a:r>
                        <a:rPr lang="en-US" sz="1300" b="1">
                          <a:effectLst/>
                        </a:rPr>
                        <a:t>High</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
                        </a:spcBef>
                        <a:spcAft>
                          <a:spcPts val="0"/>
                        </a:spcAft>
                      </a:pPr>
                      <a:r>
                        <a:rPr lang="en-US" sz="1200" b="1">
                          <a:effectLst/>
                        </a:rPr>
                        <a:t> </a:t>
                      </a:r>
                      <a:endParaRPr lang="en-US" sz="1100" b="1">
                        <a:effectLst/>
                      </a:endParaRPr>
                    </a:p>
                    <a:p>
                      <a:pPr marL="56515" marR="54610" algn="ctr">
                        <a:spcBef>
                          <a:spcPts val="0"/>
                        </a:spcBef>
                        <a:spcAft>
                          <a:spcPts val="0"/>
                        </a:spcAft>
                      </a:pPr>
                      <a:r>
                        <a:rPr lang="en-US" sz="1300" b="1">
                          <a:effectLst/>
                        </a:rPr>
                        <a:t>Very High</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69">
                <a:tc>
                  <a:txBody>
                    <a:bodyPr/>
                    <a:lstStyle/>
                    <a:p>
                      <a:pPr marL="716280" marR="714375" algn="ctr">
                        <a:spcBef>
                          <a:spcPts val="80"/>
                        </a:spcBef>
                        <a:spcAft>
                          <a:spcPts val="0"/>
                        </a:spcAft>
                      </a:pPr>
                      <a:r>
                        <a:rPr lang="en-US" sz="1300" b="1" dirty="0">
                          <a:effectLst/>
                        </a:rPr>
                        <a:t>Value</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 marR="0" algn="ctr">
                        <a:spcBef>
                          <a:spcPts val="55"/>
                        </a:spcBef>
                        <a:spcAft>
                          <a:spcPts val="0"/>
                        </a:spcAft>
                      </a:pPr>
                      <a:r>
                        <a:rPr lang="en-US" sz="1300" b="1">
                          <a:effectLst/>
                        </a:rPr>
                        <a:t>4</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 marR="0" algn="ctr">
                        <a:spcBef>
                          <a:spcPts val="55"/>
                        </a:spcBef>
                        <a:spcAft>
                          <a:spcPts val="0"/>
                        </a:spcAft>
                      </a:pPr>
                      <a:r>
                        <a:rPr lang="en-US" sz="1300" b="1">
                          <a:effectLst/>
                        </a:rPr>
                        <a:t>7</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6515" marR="50165" algn="ctr">
                        <a:spcBef>
                          <a:spcPts val="55"/>
                        </a:spcBef>
                        <a:spcAft>
                          <a:spcPts val="0"/>
                        </a:spcAft>
                      </a:pPr>
                      <a:r>
                        <a:rPr lang="en-US" sz="1300" b="1">
                          <a:effectLst/>
                        </a:rPr>
                        <a:t>13</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3025" marR="63500" algn="ctr">
                        <a:spcBef>
                          <a:spcPts val="55"/>
                        </a:spcBef>
                        <a:spcAft>
                          <a:spcPts val="0"/>
                        </a:spcAft>
                      </a:pPr>
                      <a:r>
                        <a:rPr lang="en-US" sz="1300" b="1">
                          <a:effectLst/>
                        </a:rPr>
                        <a:t>25</a:t>
                      </a:r>
                      <a:endParaRPr lang="en-US" sz="1100" b="1">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6515" marR="50165" algn="ctr">
                        <a:spcBef>
                          <a:spcPts val="55"/>
                        </a:spcBef>
                        <a:spcAft>
                          <a:spcPts val="0"/>
                        </a:spcAft>
                      </a:pPr>
                      <a:r>
                        <a:rPr lang="en-US" sz="1300" b="1" dirty="0">
                          <a:effectLst/>
                        </a:rPr>
                        <a:t>50</a:t>
                      </a:r>
                      <a:endParaRPr lang="en-US" sz="1100" b="1" dirty="0">
                        <a:effectLst/>
                        <a:latin typeface="Times New Roman"/>
                        <a:ea typeface="Times New Roman"/>
                        <a:cs typeface="Mang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ectangle 2"/>
          <p:cNvSpPr>
            <a:spLocks noChangeArrowheads="1"/>
          </p:cNvSpPr>
          <p:nvPr/>
        </p:nvSpPr>
        <p:spPr bwMode="auto">
          <a:xfrm>
            <a:off x="2506894" y="4996935"/>
            <a:ext cx="4274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Productivity rate for object points-</a:t>
            </a:r>
          </a:p>
        </p:txBody>
      </p:sp>
    </p:spTree>
    <p:custDataLst>
      <p:tags r:id="rId1"/>
    </p:custDataLst>
    <p:extLst>
      <p:ext uri="{BB962C8B-B14F-4D97-AF65-F5344CB8AC3E}">
        <p14:creationId xmlns:p14="http://schemas.microsoft.com/office/powerpoint/2010/main" val="39161594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500"/>
                                        <p:tgtEl>
                                          <p:spTgt spid="9"/>
                                        </p:tgtEl>
                                      </p:cBhvr>
                                    </p:animEffect>
                                  </p:childTnLst>
                                </p:cTn>
                              </p:par>
                            </p:childTnLst>
                          </p:cTn>
                        </p:par>
                        <p:par>
                          <p:cTn id="17" fill="hold">
                            <p:stCondLst>
                              <p:cond delay="125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1000"/>
                                        <p:tgtEl>
                                          <p:spTgt spid="8"/>
                                        </p:tgtEl>
                                      </p:cBhvr>
                                    </p:animEffect>
                                  </p:childTnLst>
                                </p:cTn>
                              </p:par>
                            </p:childTnLst>
                          </p:cTn>
                        </p:par>
                        <p:par>
                          <p:cTn id="21" fill="hold">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500"/>
                                        <p:tgtEl>
                                          <p:spTgt spid="11"/>
                                        </p:tgtEl>
                                      </p:cBhvr>
                                    </p:animEffect>
                                  </p:childTnLst>
                                </p:cTn>
                              </p:par>
                            </p:childTnLst>
                          </p:cTn>
                        </p:par>
                        <p:par>
                          <p:cTn id="25" fill="hold">
                            <p:stCondLst>
                              <p:cond delay="2750"/>
                            </p:stCondLst>
                            <p:childTnLst>
                              <p:par>
                                <p:cTn id="26" presetID="6"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457200"/>
            <a:ext cx="8305800" cy="6247864"/>
          </a:xfrm>
          <a:prstGeom prst="rect">
            <a:avLst/>
          </a:prstGeom>
        </p:spPr>
        <p:txBody>
          <a:bodyPr wrap="square">
            <a:spAutoFit/>
          </a:bodyPr>
          <a:lstStyle/>
          <a:p>
            <a:pPr marL="342900" indent="-342900">
              <a:buFont typeface="Arial" panose="020B0604020202020204" pitchFamily="34" charset="0"/>
              <a:buChar char="•"/>
            </a:pPr>
            <a:r>
              <a:rPr lang="en-US" sz="2500" b="1" dirty="0">
                <a:latin typeface="Adobe Arabic" pitchFamily="18" charset="-78"/>
                <a:cs typeface="Adobe Arabic" pitchFamily="18" charset="-78"/>
              </a:rPr>
              <a:t>Object point count</a:t>
            </a:r>
            <a:r>
              <a:rPr lang="en-US" sz="2500" dirty="0">
                <a:latin typeface="Adobe Arabic" pitchFamily="18" charset="-78"/>
                <a:cs typeface="Adobe Arabic" pitchFamily="18" charset="-78"/>
              </a:rPr>
              <a:t>= Original no. of object </a:t>
            </a:r>
            <a:r>
              <a:rPr lang="en-US" sz="2500" dirty="0" smtClean="0">
                <a:latin typeface="Adobe Arabic" pitchFamily="18" charset="-78"/>
                <a:cs typeface="Adobe Arabic" pitchFamily="18" charset="-78"/>
              </a:rPr>
              <a:t>instances*Weighing factor(Simple</a:t>
            </a:r>
            <a:r>
              <a:rPr lang="en-US" sz="2500" dirty="0">
                <a:latin typeface="Adobe Arabic" pitchFamily="18" charset="-78"/>
                <a:cs typeface="Adobe Arabic" pitchFamily="18" charset="-78"/>
              </a:rPr>
              <a:t>)</a:t>
            </a:r>
          </a:p>
          <a:p>
            <a:r>
              <a:rPr lang="en-US" sz="2500" dirty="0">
                <a:latin typeface="Adobe Arabic" pitchFamily="18" charset="-78"/>
                <a:cs typeface="Adobe Arabic" pitchFamily="18" charset="-78"/>
              </a:rPr>
              <a:t>	 </a:t>
            </a:r>
            <a:r>
              <a:rPr lang="en-US" sz="2500" dirty="0" smtClean="0">
                <a:latin typeface="Adobe Arabic" pitchFamily="18" charset="-78"/>
                <a:cs typeface="Adobe Arabic" pitchFamily="18" charset="-78"/>
              </a:rPr>
              <a:t>                    = </a:t>
            </a:r>
            <a:r>
              <a:rPr lang="en-US" sz="2500" dirty="0">
                <a:latin typeface="Adobe Arabic" pitchFamily="18" charset="-78"/>
                <a:cs typeface="Adobe Arabic" pitchFamily="18" charset="-78"/>
              </a:rPr>
              <a:t>(17*1)+(0*2)</a:t>
            </a:r>
          </a:p>
          <a:p>
            <a:r>
              <a:rPr lang="en-US" sz="2500" dirty="0">
                <a:latin typeface="Adobe Arabic" pitchFamily="18" charset="-78"/>
                <a:cs typeface="Adobe Arabic" pitchFamily="18" charset="-78"/>
              </a:rPr>
              <a:t> </a:t>
            </a:r>
            <a:r>
              <a:rPr lang="en-US" sz="2500" dirty="0" smtClean="0">
                <a:latin typeface="Adobe Arabic" pitchFamily="18" charset="-78"/>
                <a:cs typeface="Adobe Arabic" pitchFamily="18" charset="-78"/>
              </a:rPr>
              <a:t>	                     = </a:t>
            </a:r>
            <a:r>
              <a:rPr lang="en-US" sz="2500" b="1" dirty="0" smtClean="0">
                <a:latin typeface="Adobe Arabic" pitchFamily="18" charset="-78"/>
                <a:cs typeface="Adobe Arabic" pitchFamily="18" charset="-78"/>
              </a:rPr>
              <a:t>17</a:t>
            </a:r>
          </a:p>
          <a:p>
            <a:endParaRPr lang="en-US" sz="2500" dirty="0">
              <a:latin typeface="Adobe Arabic" pitchFamily="18" charset="-78"/>
              <a:cs typeface="Adobe Arabic" pitchFamily="18" charset="-78"/>
            </a:endParaRPr>
          </a:p>
          <a:p>
            <a:r>
              <a:rPr lang="en-US" sz="2500" b="1" dirty="0">
                <a:latin typeface="Adobe Arabic" pitchFamily="18" charset="-78"/>
                <a:cs typeface="Adobe Arabic" pitchFamily="18" charset="-78"/>
              </a:rPr>
              <a:t> </a:t>
            </a:r>
            <a:r>
              <a:rPr lang="en-US" sz="2500" b="1" dirty="0" smtClean="0">
                <a:latin typeface="Adobe Arabic" pitchFamily="18" charset="-78"/>
                <a:cs typeface="Adobe Arabic" pitchFamily="18" charset="-78"/>
              </a:rPr>
              <a:t>0</a:t>
            </a:r>
            <a:r>
              <a:rPr lang="en-US" sz="2500" b="1" dirty="0">
                <a:latin typeface="Adobe Arabic" pitchFamily="18" charset="-78"/>
                <a:cs typeface="Adobe Arabic" pitchFamily="18" charset="-78"/>
              </a:rPr>
              <a:t>% of the components are re-usable.</a:t>
            </a:r>
          </a:p>
          <a:p>
            <a:pPr marL="342900" indent="-342900">
              <a:buFont typeface="Arial" panose="020B0604020202020204" pitchFamily="34" charset="0"/>
              <a:buChar char="•"/>
            </a:pPr>
            <a:r>
              <a:rPr lang="en-US" sz="2500" b="1" dirty="0">
                <a:latin typeface="Adobe Arabic" pitchFamily="18" charset="-78"/>
                <a:cs typeface="Adobe Arabic" pitchFamily="18" charset="-78"/>
              </a:rPr>
              <a:t> </a:t>
            </a:r>
            <a:r>
              <a:rPr lang="en-US" sz="2500" b="1" dirty="0" smtClean="0">
                <a:latin typeface="Adobe Arabic" pitchFamily="18" charset="-78"/>
                <a:cs typeface="Adobe Arabic" pitchFamily="18" charset="-78"/>
              </a:rPr>
              <a:t>NOP </a:t>
            </a:r>
            <a:r>
              <a:rPr lang="en-US" sz="2500" dirty="0">
                <a:latin typeface="Adobe Arabic" pitchFamily="18" charset="-78"/>
                <a:cs typeface="Adobe Arabic" pitchFamily="18" charset="-78"/>
              </a:rPr>
              <a:t>= New Object Points (or Object Point Counts)</a:t>
            </a:r>
          </a:p>
          <a:p>
            <a:r>
              <a:rPr lang="en-US" sz="2500" dirty="0">
                <a:latin typeface="Adobe Arabic" pitchFamily="18" charset="-78"/>
                <a:cs typeface="Adobe Arabic" pitchFamily="18" charset="-78"/>
              </a:rPr>
              <a:t>  </a:t>
            </a:r>
            <a:r>
              <a:rPr lang="en-US" sz="2500" dirty="0" smtClean="0">
                <a:latin typeface="Adobe Arabic" pitchFamily="18" charset="-78"/>
                <a:cs typeface="Adobe Arabic" pitchFamily="18" charset="-78"/>
              </a:rPr>
              <a:t>              = </a:t>
            </a:r>
            <a:r>
              <a:rPr lang="en-US" sz="2500" dirty="0">
                <a:latin typeface="Adobe Arabic" pitchFamily="18" charset="-78"/>
                <a:cs typeface="Adobe Arabic" pitchFamily="18" charset="-78"/>
              </a:rPr>
              <a:t>(Object Points)*[(100-%reuse)/100</a:t>
            </a:r>
            <a:r>
              <a:rPr lang="en-US" sz="2500" dirty="0" smtClean="0">
                <a:latin typeface="Adobe Arabic" pitchFamily="18" charset="-78"/>
                <a:cs typeface="Adobe Arabic" pitchFamily="18" charset="-78"/>
              </a:rPr>
              <a:t>]</a:t>
            </a:r>
          </a:p>
          <a:p>
            <a:r>
              <a:rPr lang="en-US" sz="2500" dirty="0" smtClean="0">
                <a:latin typeface="Adobe Arabic" pitchFamily="18" charset="-78"/>
                <a:cs typeface="Adobe Arabic" pitchFamily="18" charset="-78"/>
              </a:rPr>
              <a:t>                 = </a:t>
            </a:r>
            <a:r>
              <a:rPr lang="en-US" sz="2500" dirty="0">
                <a:latin typeface="Adobe Arabic" pitchFamily="18" charset="-78"/>
                <a:cs typeface="Adobe Arabic" pitchFamily="18" charset="-78"/>
              </a:rPr>
              <a:t>17*[(100-0)/100]</a:t>
            </a:r>
          </a:p>
          <a:p>
            <a:r>
              <a:rPr lang="en-US" sz="2500" dirty="0">
                <a:latin typeface="Adobe Arabic" pitchFamily="18" charset="-78"/>
                <a:cs typeface="Adobe Arabic" pitchFamily="18" charset="-78"/>
              </a:rPr>
              <a:t>  </a:t>
            </a:r>
            <a:r>
              <a:rPr lang="en-US" sz="2500" dirty="0" smtClean="0">
                <a:latin typeface="Adobe Arabic" pitchFamily="18" charset="-78"/>
                <a:cs typeface="Adobe Arabic" pitchFamily="18" charset="-78"/>
              </a:rPr>
              <a:t>               = </a:t>
            </a:r>
            <a:r>
              <a:rPr lang="en-US" sz="2500" b="1" dirty="0" smtClean="0">
                <a:latin typeface="Adobe Arabic" pitchFamily="18" charset="-78"/>
                <a:cs typeface="Adobe Arabic" pitchFamily="18" charset="-78"/>
              </a:rPr>
              <a:t>17</a:t>
            </a:r>
          </a:p>
          <a:p>
            <a:endParaRPr lang="en-US" sz="2500" dirty="0">
              <a:latin typeface="Adobe Arabic" pitchFamily="18" charset="-78"/>
              <a:cs typeface="Adobe Arabic" pitchFamily="18" charset="-78"/>
            </a:endParaRPr>
          </a:p>
          <a:p>
            <a:r>
              <a:rPr lang="en-US" sz="2500" b="1" dirty="0">
                <a:latin typeface="Adobe Arabic" pitchFamily="18" charset="-78"/>
                <a:cs typeface="Adobe Arabic" pitchFamily="18" charset="-78"/>
              </a:rPr>
              <a:t> </a:t>
            </a:r>
            <a:r>
              <a:rPr lang="en-US" sz="2500" b="1" dirty="0" smtClean="0">
                <a:latin typeface="Adobe Arabic" pitchFamily="18" charset="-78"/>
                <a:cs typeface="Adobe Arabic" pitchFamily="18" charset="-78"/>
              </a:rPr>
              <a:t>The </a:t>
            </a:r>
            <a:r>
              <a:rPr lang="en-US" sz="2500" b="1" dirty="0">
                <a:latin typeface="Adobe Arabic" pitchFamily="18" charset="-78"/>
                <a:cs typeface="Adobe Arabic" pitchFamily="18" charset="-78"/>
              </a:rPr>
              <a:t>developer’s experience and capability in a similar environment is </a:t>
            </a:r>
            <a:r>
              <a:rPr lang="en-US" sz="2500" b="1" dirty="0" smtClean="0">
                <a:latin typeface="Adobe Arabic" pitchFamily="18" charset="-78"/>
                <a:cs typeface="Adobe Arabic" pitchFamily="18" charset="-78"/>
              </a:rPr>
              <a:t>low.</a:t>
            </a:r>
          </a:p>
          <a:p>
            <a:pPr marL="342900" indent="-342900">
              <a:buFont typeface="Arial" panose="020B0604020202020204" pitchFamily="34" charset="0"/>
              <a:buChar char="•"/>
            </a:pPr>
            <a:r>
              <a:rPr lang="en-US" sz="2500" b="1" dirty="0" smtClean="0">
                <a:latin typeface="Adobe Arabic" pitchFamily="18" charset="-78"/>
                <a:cs typeface="Adobe Arabic" pitchFamily="18" charset="-78"/>
              </a:rPr>
              <a:t>PROD </a:t>
            </a:r>
            <a:r>
              <a:rPr lang="en-US" sz="2500" b="1" dirty="0">
                <a:latin typeface="Adobe Arabic" pitchFamily="18" charset="-78"/>
                <a:cs typeface="Adobe Arabic" pitchFamily="18" charset="-78"/>
              </a:rPr>
              <a:t>(Productivity Rate) = 7</a:t>
            </a:r>
          </a:p>
          <a:p>
            <a:endParaRPr lang="en-US" sz="2500" b="1" dirty="0" smtClean="0">
              <a:latin typeface="Adobe Arabic" pitchFamily="18" charset="-78"/>
              <a:cs typeface="Adobe Arabic" pitchFamily="18" charset="-78"/>
            </a:endParaRPr>
          </a:p>
          <a:p>
            <a:pPr marL="342900" indent="-342900">
              <a:buFont typeface="Arial" panose="020B0604020202020204" pitchFamily="34" charset="0"/>
              <a:buChar char="•"/>
            </a:pPr>
            <a:r>
              <a:rPr lang="en-US" sz="2500" b="1" dirty="0" smtClean="0">
                <a:latin typeface="Adobe Arabic" pitchFamily="18" charset="-78"/>
                <a:cs typeface="Adobe Arabic" pitchFamily="18" charset="-78"/>
              </a:rPr>
              <a:t>Estimated </a:t>
            </a:r>
            <a:r>
              <a:rPr lang="en-US" sz="2500" b="1" dirty="0">
                <a:latin typeface="Adobe Arabic" pitchFamily="18" charset="-78"/>
                <a:cs typeface="Adobe Arabic" pitchFamily="18" charset="-78"/>
              </a:rPr>
              <a:t>Effort = </a:t>
            </a:r>
            <a:r>
              <a:rPr lang="en-US" sz="2500" dirty="0">
                <a:latin typeface="Adobe Arabic" pitchFamily="18" charset="-78"/>
                <a:cs typeface="Adobe Arabic" pitchFamily="18" charset="-78"/>
              </a:rPr>
              <a:t>NOP/PROD</a:t>
            </a:r>
          </a:p>
          <a:p>
            <a:r>
              <a:rPr lang="en-US" sz="2500" dirty="0">
                <a:latin typeface="Adobe Arabic" pitchFamily="18" charset="-78"/>
                <a:cs typeface="Adobe Arabic" pitchFamily="18" charset="-78"/>
              </a:rPr>
              <a:t> </a:t>
            </a:r>
            <a:r>
              <a:rPr lang="en-US" sz="2500" dirty="0" smtClean="0">
                <a:latin typeface="Adobe Arabic" pitchFamily="18" charset="-78"/>
                <a:cs typeface="Adobe Arabic" pitchFamily="18" charset="-78"/>
              </a:rPr>
              <a:t>                                = </a:t>
            </a:r>
            <a:r>
              <a:rPr lang="en-US" sz="2500" dirty="0">
                <a:latin typeface="Adobe Arabic" pitchFamily="18" charset="-78"/>
                <a:cs typeface="Adobe Arabic" pitchFamily="18" charset="-78"/>
              </a:rPr>
              <a:t>2.4285714</a:t>
            </a:r>
          </a:p>
          <a:p>
            <a:r>
              <a:rPr lang="en-US" sz="2500" dirty="0">
                <a:latin typeface="Adobe Arabic" pitchFamily="18" charset="-78"/>
                <a:cs typeface="Adobe Arabic" pitchFamily="18" charset="-78"/>
              </a:rPr>
              <a:t> </a:t>
            </a:r>
            <a:r>
              <a:rPr lang="en-US" sz="2500" dirty="0" smtClean="0">
                <a:latin typeface="Adobe Arabic" pitchFamily="18" charset="-78"/>
                <a:cs typeface="Adobe Arabic" pitchFamily="18" charset="-78"/>
              </a:rPr>
              <a:t>                                </a:t>
            </a:r>
            <a:r>
              <a:rPr lang="en-US" sz="2500" b="1" dirty="0" smtClean="0">
                <a:latin typeface="Adobe Arabic" pitchFamily="18" charset="-78"/>
                <a:cs typeface="Adobe Arabic" pitchFamily="18" charset="-78"/>
              </a:rPr>
              <a:t>= </a:t>
            </a:r>
            <a:r>
              <a:rPr lang="en-US" sz="2500" b="1" dirty="0">
                <a:latin typeface="Adobe Arabic" pitchFamily="18" charset="-78"/>
                <a:cs typeface="Adobe Arabic" pitchFamily="18" charset="-78"/>
              </a:rPr>
              <a:t>2.43 PM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80157"/>
            <a:ext cx="8305800" cy="6001643"/>
          </a:xfrm>
          <a:prstGeom prst="rect">
            <a:avLst/>
          </a:prstGeom>
        </p:spPr>
        <p:txBody>
          <a:bodyPr wrap="square">
            <a:spAutoFit/>
          </a:bodyPr>
          <a:lstStyle/>
          <a:p>
            <a:pPr marL="0" lvl="3" indent="228600">
              <a:buFont typeface="Arial" panose="020B0604020202020204" pitchFamily="34" charset="0"/>
              <a:buChar char="•"/>
            </a:pPr>
            <a:r>
              <a:rPr lang="en-US" sz="2800" b="1" dirty="0">
                <a:latin typeface="Adobe Arabic" pitchFamily="18" charset="-78"/>
                <a:cs typeface="Adobe Arabic" pitchFamily="18" charset="-78"/>
              </a:rPr>
              <a:t>ASSESSING OVERALL PROJECT </a:t>
            </a:r>
            <a:r>
              <a:rPr lang="en-US" sz="2800" b="1" dirty="0" smtClean="0">
                <a:latin typeface="Adobe Arabic" pitchFamily="18" charset="-78"/>
                <a:cs typeface="Adobe Arabic" pitchFamily="18" charset="-78"/>
              </a:rPr>
              <a:t>RISK</a:t>
            </a:r>
            <a:endParaRPr lang="en-US" sz="1400" dirty="0">
              <a:latin typeface="Adobe Arabic" pitchFamily="18" charset="-78"/>
              <a:cs typeface="Adobe Arabic" pitchFamily="18" charset="-78"/>
            </a:endParaRPr>
          </a:p>
          <a:p>
            <a:pPr marL="228600" indent="-228600"/>
            <a:r>
              <a:rPr lang="en-US" dirty="0" smtClean="0">
                <a:latin typeface="Adobe Arabic" pitchFamily="18" charset="-78"/>
                <a:cs typeface="Adobe Arabic" pitchFamily="18" charset="-78"/>
              </a:rPr>
              <a:t>	1. Have </a:t>
            </a:r>
            <a:r>
              <a:rPr lang="en-US" dirty="0">
                <a:latin typeface="Adobe Arabic" pitchFamily="18" charset="-78"/>
                <a:cs typeface="Adobe Arabic" pitchFamily="18" charset="-78"/>
              </a:rPr>
              <a:t>top software and customer mangers formally committed to </a:t>
            </a:r>
            <a:r>
              <a:rPr lang="en-US" dirty="0" smtClean="0">
                <a:latin typeface="Adobe Arabic" pitchFamily="18" charset="-78"/>
                <a:cs typeface="Adobe Arabic" pitchFamily="18" charset="-78"/>
              </a:rPr>
              <a:t>support the </a:t>
            </a:r>
            <a:r>
              <a:rPr lang="en-US" dirty="0">
                <a:latin typeface="Adobe Arabic" pitchFamily="18" charset="-78"/>
                <a:cs typeface="Adobe Arabic" pitchFamily="18" charset="-78"/>
              </a:rPr>
              <a:t>project? </a:t>
            </a:r>
            <a:r>
              <a:rPr lang="en-US" b="1" dirty="0" smtClean="0">
                <a:latin typeface="Adobe Arabic" pitchFamily="18" charset="-78"/>
                <a:cs typeface="Adobe Arabic" pitchFamily="18" charset="-78"/>
              </a:rPr>
              <a:t>YES</a:t>
            </a:r>
          </a:p>
          <a:p>
            <a:pPr marL="22860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2. Are </a:t>
            </a:r>
            <a:r>
              <a:rPr lang="en-US" dirty="0">
                <a:latin typeface="Adobe Arabic" pitchFamily="18" charset="-78"/>
                <a:cs typeface="Adobe Arabic" pitchFamily="18" charset="-78"/>
              </a:rPr>
              <a:t>end users enthusiastically committed to the project and the system / product to be built?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3. Are </a:t>
            </a:r>
            <a:r>
              <a:rPr lang="en-US" dirty="0">
                <a:latin typeface="Adobe Arabic" pitchFamily="18" charset="-78"/>
                <a:cs typeface="Adobe Arabic" pitchFamily="18" charset="-78"/>
              </a:rPr>
              <a:t>requirements fully understood by the software engineering team and its customers?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indent="-228600"/>
            <a:r>
              <a:rPr lang="en-US" dirty="0" smtClean="0">
                <a:latin typeface="Adobe Arabic" pitchFamily="18" charset="-78"/>
                <a:cs typeface="Adobe Arabic" pitchFamily="18" charset="-78"/>
              </a:rPr>
              <a:t>	4. Have </a:t>
            </a:r>
            <a:r>
              <a:rPr lang="en-US" dirty="0">
                <a:latin typeface="Adobe Arabic" pitchFamily="18" charset="-78"/>
                <a:cs typeface="Adobe Arabic" pitchFamily="18" charset="-78"/>
              </a:rPr>
              <a:t>customers been involved fully in the definition of requirements? </a:t>
            </a:r>
            <a:r>
              <a:rPr lang="en-US" b="1" dirty="0" smtClean="0">
                <a:latin typeface="Adobe Arabic" pitchFamily="18" charset="-78"/>
                <a:cs typeface="Adobe Arabic" pitchFamily="18" charset="-78"/>
              </a:rPr>
              <a:t>YES</a:t>
            </a:r>
          </a:p>
          <a:p>
            <a:pPr marL="22860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5. Do </a:t>
            </a:r>
            <a:r>
              <a:rPr lang="en-US" dirty="0">
                <a:latin typeface="Adobe Arabic" pitchFamily="18" charset="-78"/>
                <a:cs typeface="Adobe Arabic" pitchFamily="18" charset="-78"/>
              </a:rPr>
              <a:t>end users have realistic expectations?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6. Is </a:t>
            </a:r>
            <a:r>
              <a:rPr lang="en-US" dirty="0">
                <a:latin typeface="Adobe Arabic" pitchFamily="18" charset="-78"/>
                <a:cs typeface="Adobe Arabic" pitchFamily="18" charset="-78"/>
              </a:rPr>
              <a:t>the project scope stable?</a:t>
            </a:r>
            <a:r>
              <a:rPr lang="en-US" b="1" dirty="0">
                <a:latin typeface="Adobe Arabic" pitchFamily="18" charset="-78"/>
                <a:cs typeface="Adobe Arabic" pitchFamily="18" charset="-78"/>
              </a:rPr>
              <a:t>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7. Does </a:t>
            </a:r>
            <a:r>
              <a:rPr lang="en-US" dirty="0">
                <a:latin typeface="Adobe Arabic" pitchFamily="18" charset="-78"/>
                <a:cs typeface="Adobe Arabic" pitchFamily="18" charset="-78"/>
              </a:rPr>
              <a:t>the software engineering team have the right mix of skills?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8. Are </a:t>
            </a:r>
            <a:r>
              <a:rPr lang="en-US" dirty="0">
                <a:latin typeface="Adobe Arabic" pitchFamily="18" charset="-78"/>
                <a:cs typeface="Adobe Arabic" pitchFamily="18" charset="-78"/>
              </a:rPr>
              <a:t>project requirements stable?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indent="-228600"/>
            <a:r>
              <a:rPr lang="en-US" dirty="0" smtClean="0">
                <a:latin typeface="Adobe Arabic" pitchFamily="18" charset="-78"/>
                <a:cs typeface="Adobe Arabic" pitchFamily="18" charset="-78"/>
              </a:rPr>
              <a:t>	9</a:t>
            </a:r>
            <a:r>
              <a:rPr lang="en-US" dirty="0">
                <a:latin typeface="Adobe Arabic" pitchFamily="18" charset="-78"/>
                <a:cs typeface="Adobe Arabic" pitchFamily="18" charset="-78"/>
              </a:rPr>
              <a:t>. Does the project team have experience with the technology to be implemented?  </a:t>
            </a:r>
            <a:r>
              <a:rPr lang="en-US" b="1" dirty="0" smtClean="0">
                <a:latin typeface="Adobe Arabic" pitchFamily="18" charset="-78"/>
                <a:cs typeface="Adobe Arabic" pitchFamily="18" charset="-78"/>
              </a:rPr>
              <a:t>YES</a:t>
            </a:r>
          </a:p>
          <a:p>
            <a:pPr marL="228600" indent="-228600"/>
            <a:endParaRPr lang="en-US" sz="1400" dirty="0">
              <a:latin typeface="Adobe Arabic" pitchFamily="18" charset="-78"/>
              <a:cs typeface="Adobe Arabic" pitchFamily="18" charset="-78"/>
            </a:endParaRPr>
          </a:p>
          <a:p>
            <a:pPr marL="228600" lvl="0" indent="-228600"/>
            <a:r>
              <a:rPr lang="en-US" dirty="0" smtClean="0">
                <a:latin typeface="Adobe Arabic" pitchFamily="18" charset="-78"/>
                <a:cs typeface="Adobe Arabic" pitchFamily="18" charset="-78"/>
              </a:rPr>
              <a:t>	10. </a:t>
            </a:r>
            <a:r>
              <a:rPr lang="en-US" dirty="0">
                <a:latin typeface="Adobe Arabic" pitchFamily="18" charset="-78"/>
                <a:cs typeface="Adobe Arabic" pitchFamily="18" charset="-78"/>
              </a:rPr>
              <a:t>Is the number of people on the project team adequate to do the job? </a:t>
            </a:r>
            <a:r>
              <a:rPr lang="en-US" b="1" dirty="0" smtClean="0">
                <a:latin typeface="Adobe Arabic" pitchFamily="18" charset="-78"/>
                <a:cs typeface="Adobe Arabic" pitchFamily="18" charset="-78"/>
              </a:rPr>
              <a:t>YES</a:t>
            </a:r>
          </a:p>
          <a:p>
            <a:pPr marL="228600" lvl="0" indent="-228600"/>
            <a:endParaRPr lang="en-US" sz="1400" dirty="0">
              <a:latin typeface="Adobe Arabic" pitchFamily="18" charset="-78"/>
              <a:cs typeface="Adobe Arabic" pitchFamily="18" charset="-78"/>
            </a:endParaRPr>
          </a:p>
          <a:p>
            <a:pPr marL="228600" indent="-228600"/>
            <a:r>
              <a:rPr lang="en-US" dirty="0" smtClean="0">
                <a:latin typeface="Adobe Arabic" pitchFamily="18" charset="-78"/>
                <a:cs typeface="Adobe Arabic" pitchFamily="18" charset="-78"/>
              </a:rPr>
              <a:t>	11</a:t>
            </a:r>
            <a:r>
              <a:rPr lang="en-US" dirty="0">
                <a:latin typeface="Adobe Arabic" pitchFamily="18" charset="-78"/>
                <a:cs typeface="Adobe Arabic" pitchFamily="18" charset="-78"/>
              </a:rPr>
              <a:t>. Do all customer / user constituencies agree on the importance of the project and on the requirements for the system / product to be built? </a:t>
            </a:r>
            <a:r>
              <a:rPr lang="en-US" b="1" dirty="0" smtClean="0">
                <a:latin typeface="Adobe Arabic" pitchFamily="18" charset="-78"/>
                <a:cs typeface="Adobe Arabic" pitchFamily="18" charset="-78"/>
              </a:rPr>
              <a:t>YES</a:t>
            </a:r>
            <a:endParaRPr lang="en-US" sz="1400" dirty="0">
              <a:latin typeface="Adobe Arabic" pitchFamily="18" charset="-78"/>
              <a:cs typeface="Adobe Arabic" pitchFamily="18" charset="-78"/>
            </a:endParaRPr>
          </a:p>
        </p:txBody>
      </p:sp>
      <p:sp>
        <p:nvSpPr>
          <p:cNvPr id="4" name="Title 1"/>
          <p:cNvSpPr>
            <a:spLocks noGrp="1"/>
          </p:cNvSpPr>
          <p:nvPr>
            <p:ph type="title"/>
            <p:custDataLst>
              <p:tags r:id="rId1"/>
            </p:custDataLst>
          </p:nvPr>
        </p:nvSpPr>
        <p:spPr>
          <a:xfrm>
            <a:off x="533400" y="-76200"/>
            <a:ext cx="9372600" cy="1143000"/>
          </a:xfrm>
        </p:spPr>
        <p:txBody>
          <a:bodyPr>
            <a:noAutofit/>
          </a:bodyPr>
          <a:lstStyle/>
          <a:p>
            <a:r>
              <a:rPr lang="en-US" sz="3200" dirty="0" smtClean="0">
                <a:latin typeface="Adobe Caslon Pro Bold" pitchFamily="18" charset="0"/>
              </a:rPr>
              <a:t>RISK ANALYSIS</a:t>
            </a:r>
            <a:endParaRPr lang="en-US" sz="3200" b="1" dirty="0">
              <a:latin typeface="Adobe Caslon Pro Bold" pitchFamily="18" charset="0"/>
              <a:cs typeface="Adobe Arabic" pitchFamily="18" charset="-78"/>
            </a:endParaRPr>
          </a:p>
        </p:txBody>
      </p:sp>
    </p:spTree>
    <p:extLst>
      <p:ext uri="{BB962C8B-B14F-4D97-AF65-F5344CB8AC3E}">
        <p14:creationId xmlns:p14="http://schemas.microsoft.com/office/powerpoint/2010/main" val="9740442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4191000" cy="457200"/>
          </a:xfrm>
        </p:spPr>
        <p:txBody>
          <a:bodyPr>
            <a:normAutofit fontScale="90000"/>
          </a:bodyPr>
          <a:lstStyle/>
          <a:p>
            <a:pPr marL="457200" lvl="3" indent="-457200">
              <a:buFont typeface="Arial" panose="020B0604020202020204" pitchFamily="34" charset="0"/>
              <a:buChar char="•"/>
            </a:pPr>
            <a:r>
              <a:rPr lang="en-US" sz="3600" b="1" dirty="0" smtClean="0">
                <a:latin typeface="Adobe Arabic" pitchFamily="18" charset="-78"/>
                <a:cs typeface="Adobe Arabic" pitchFamily="18" charset="-78"/>
              </a:rPr>
              <a:t>Risk Management Table</a:t>
            </a:r>
            <a:endParaRPr lang="en-US" dirty="0">
              <a:latin typeface="Adobe Arabic" pitchFamily="18" charset="-78"/>
              <a:cs typeface="Adobe Arabic" pitchFamily="18" charset="-78"/>
            </a:endParaRPr>
          </a:p>
        </p:txBody>
      </p:sp>
      <p:pic>
        <p:nvPicPr>
          <p:cNvPr id="4" name="Picture 3" descr="C:\Users\aaa\Downloads\Book1234-8.jpg"/>
          <p:cNvPicPr/>
          <p:nvPr/>
        </p:nvPicPr>
        <p:blipFill rotWithShape="1">
          <a:blip r:embed="rId2" cstate="email">
            <a:extLst>
              <a:ext uri="{28A0092B-C50C-407E-A947-70E740481C1C}">
                <a14:useLocalDpi xmlns:a14="http://schemas.microsoft.com/office/drawing/2010/main" val="0"/>
              </a:ext>
            </a:extLst>
          </a:blip>
          <a:srcRect/>
          <a:stretch/>
        </p:blipFill>
        <p:spPr bwMode="auto">
          <a:xfrm>
            <a:off x="762000" y="914400"/>
            <a:ext cx="8175625"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56877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143000"/>
            <a:ext cx="6781800" cy="4876800"/>
          </a:xfrm>
          <a:prstGeom prst="rect">
            <a:avLst/>
          </a:prstGeom>
          <a:noFill/>
        </p:spPr>
        <p:txBody>
          <a:bodyPr wrap="square" rtlCol="0">
            <a:normAutofit fontScale="25000" lnSpcReduction="20000"/>
          </a:bodyPr>
          <a:lstStyle/>
          <a:p>
            <a:pPr algn="just"/>
            <a:r>
              <a:rPr lang="en-US" sz="12800" b="1" i="1" dirty="0" smtClean="0">
                <a:solidFill>
                  <a:srgbClr val="0B272F"/>
                </a:solidFill>
                <a:latin typeface="Adobe Caslon Pro Bold" pitchFamily="18" charset="0"/>
              </a:rPr>
              <a:t>PROCESS</a:t>
            </a:r>
            <a:r>
              <a:rPr lang="en-US" sz="12800" b="1" i="1" dirty="0" smtClean="0">
                <a:solidFill>
                  <a:srgbClr val="000099"/>
                </a:solidFill>
                <a:latin typeface="Adobe Caslon Pro Bold" pitchFamily="18" charset="0"/>
              </a:rPr>
              <a:t> </a:t>
            </a:r>
            <a:r>
              <a:rPr lang="en-US" sz="12800" b="1" i="1" dirty="0" smtClean="0">
                <a:solidFill>
                  <a:srgbClr val="0B272F"/>
                </a:solidFill>
                <a:latin typeface="Adobe Caslon Pro Bold" pitchFamily="18" charset="0"/>
              </a:rPr>
              <a:t>MODEL</a:t>
            </a:r>
          </a:p>
          <a:p>
            <a:pPr marL="571500" indent="-571500" algn="just">
              <a:buFont typeface="Arial" panose="020B0604020202020204" pitchFamily="34" charset="0"/>
              <a:buChar char="•"/>
            </a:pPr>
            <a:endParaRPr lang="en-US" sz="3600" dirty="0"/>
          </a:p>
          <a:p>
            <a:pPr algn="just"/>
            <a:r>
              <a:rPr lang="en-US" sz="9600" dirty="0" smtClean="0">
                <a:latin typeface="Adobe Arabic" pitchFamily="18" charset="-78"/>
                <a:cs typeface="Adobe Arabic" pitchFamily="18" charset="-78"/>
              </a:rPr>
              <a:t>We have followed </a:t>
            </a:r>
            <a:r>
              <a:rPr lang="en-US" sz="9600" b="1" u="sng" dirty="0" smtClean="0">
                <a:latin typeface="Adobe Arabic" pitchFamily="18" charset="-78"/>
                <a:cs typeface="Adobe Arabic" pitchFamily="18" charset="-78"/>
              </a:rPr>
              <a:t>Incremental Process Model</a:t>
            </a:r>
            <a:r>
              <a:rPr lang="en-US" sz="9600" dirty="0" smtClean="0">
                <a:latin typeface="Adobe Arabic" pitchFamily="18" charset="-78"/>
                <a:cs typeface="Adobe Arabic" pitchFamily="18" charset="-78"/>
              </a:rPr>
              <a:t> because:</a:t>
            </a:r>
          </a:p>
          <a:p>
            <a:pPr marL="1143000" indent="-1143000" algn="just">
              <a:buFont typeface="Arial" panose="020B0604020202020204" pitchFamily="34" charset="0"/>
              <a:buChar char="•"/>
            </a:pPr>
            <a:endParaRPr lang="en-US" sz="9600" dirty="0" smtClean="0">
              <a:latin typeface="Adobe Arabic" pitchFamily="18" charset="-78"/>
              <a:cs typeface="Adobe Arabic" pitchFamily="18" charset="-78"/>
            </a:endParaRPr>
          </a:p>
          <a:p>
            <a:pPr marL="1143000" indent="-1143000" algn="just">
              <a:buFont typeface="Arial" panose="020B0604020202020204" pitchFamily="34" charset="0"/>
              <a:buChar char="•"/>
            </a:pPr>
            <a:r>
              <a:rPr lang="en-US" sz="9600" dirty="0" smtClean="0">
                <a:latin typeface="Adobe Arabic" pitchFamily="18" charset="-78"/>
                <a:cs typeface="Adobe Arabic" pitchFamily="18" charset="-78"/>
              </a:rPr>
              <a:t>It combines </a:t>
            </a:r>
            <a:r>
              <a:rPr lang="en-US" sz="9600" dirty="0">
                <a:latin typeface="Adobe Arabic" pitchFamily="18" charset="-78"/>
                <a:cs typeface="Adobe Arabic" pitchFamily="18" charset="-78"/>
              </a:rPr>
              <a:t>elements of linear and parallel process </a:t>
            </a:r>
            <a:r>
              <a:rPr lang="en-US" sz="9600" dirty="0" smtClean="0">
                <a:latin typeface="Adobe Arabic" pitchFamily="18" charset="-78"/>
                <a:cs typeface="Adobe Arabic" pitchFamily="18" charset="-78"/>
              </a:rPr>
              <a:t>flows, and generates </a:t>
            </a:r>
            <a:r>
              <a:rPr lang="en-US" sz="9600" dirty="0">
                <a:latin typeface="Adobe Arabic" pitchFamily="18" charset="-78"/>
                <a:cs typeface="Adobe Arabic" pitchFamily="18" charset="-78"/>
              </a:rPr>
              <a:t>working software quickly and early during the software </a:t>
            </a:r>
            <a:r>
              <a:rPr lang="en-US" sz="9600" dirty="0" smtClean="0">
                <a:latin typeface="Adobe Arabic" pitchFamily="18" charset="-78"/>
                <a:cs typeface="Adobe Arabic" pitchFamily="18" charset="-78"/>
              </a:rPr>
              <a:t>lifecycle.</a:t>
            </a:r>
          </a:p>
          <a:p>
            <a:pPr marL="1143000" indent="-1143000" algn="just">
              <a:buFont typeface="Arial" panose="020B0604020202020204" pitchFamily="34" charset="0"/>
              <a:buChar char="•"/>
            </a:pPr>
            <a:r>
              <a:rPr lang="en-US" sz="9600" dirty="0" smtClean="0">
                <a:latin typeface="Adobe Arabic" pitchFamily="18" charset="-78"/>
                <a:cs typeface="Adobe Arabic" pitchFamily="18" charset="-78"/>
              </a:rPr>
              <a:t>This is </a:t>
            </a:r>
            <a:r>
              <a:rPr lang="en-US" sz="9600" dirty="0">
                <a:latin typeface="Adobe Arabic" pitchFamily="18" charset="-78"/>
                <a:cs typeface="Adobe Arabic" pitchFamily="18" charset="-78"/>
              </a:rPr>
              <a:t>more flexible and less costly to change scope and requirements. It is easier to test and debug during a smaller </a:t>
            </a:r>
            <a:r>
              <a:rPr lang="en-US" sz="9600" dirty="0" smtClean="0">
                <a:latin typeface="Adobe Arabic" pitchFamily="18" charset="-78"/>
                <a:cs typeface="Adobe Arabic" pitchFamily="18" charset="-78"/>
              </a:rPr>
              <a:t>iteration.</a:t>
            </a:r>
          </a:p>
          <a:p>
            <a:pPr marL="1143000" indent="-1143000" algn="just">
              <a:buFont typeface="Arial" panose="020B0604020202020204" pitchFamily="34" charset="0"/>
              <a:buChar char="•"/>
            </a:pPr>
            <a:r>
              <a:rPr lang="en-US" sz="9600" dirty="0" smtClean="0">
                <a:latin typeface="Adobe Arabic" pitchFamily="18" charset="-78"/>
                <a:cs typeface="Adobe Arabic" pitchFamily="18" charset="-78"/>
              </a:rPr>
              <a:t>In </a:t>
            </a:r>
            <a:r>
              <a:rPr lang="en-US" sz="9600" dirty="0">
                <a:latin typeface="Adobe Arabic" pitchFamily="18" charset="-78"/>
                <a:cs typeface="Adobe Arabic" pitchFamily="18" charset="-78"/>
              </a:rPr>
              <a:t>this model, the customers can respond to each built. Also, functionality can be refined and expanded in the later stages in the later software releases. The user can visualize the software before the completion of the entire project in order to evaluate and provide </a:t>
            </a:r>
            <a:r>
              <a:rPr lang="en-US" sz="9600" dirty="0" smtClean="0">
                <a:latin typeface="Adobe Arabic" pitchFamily="18" charset="-78"/>
                <a:cs typeface="Adobe Arabic" pitchFamily="18" charset="-78"/>
              </a:rPr>
              <a:t>feedback.</a:t>
            </a:r>
          </a:p>
          <a:p>
            <a:pPr algn="just"/>
            <a:endParaRPr lang="en-US" sz="9600" dirty="0">
              <a:latin typeface="Adobe Arabic" pitchFamily="18" charset="-78"/>
              <a:cs typeface="Adobe Arabic" pitchFamily="18" charset="-78"/>
            </a:endParaRPr>
          </a:p>
          <a:p>
            <a:pPr algn="just"/>
            <a:r>
              <a:rPr lang="en-US" sz="9600" dirty="0" smtClean="0">
                <a:latin typeface="Adobe Arabic" pitchFamily="18" charset="-78"/>
                <a:cs typeface="Adobe Arabic" pitchFamily="18" charset="-78"/>
              </a:rPr>
              <a:t>We </a:t>
            </a:r>
            <a:r>
              <a:rPr lang="en-US" sz="9600" dirty="0">
                <a:latin typeface="Adobe Arabic" pitchFamily="18" charset="-78"/>
                <a:cs typeface="Adobe Arabic" pitchFamily="18" charset="-78"/>
              </a:rPr>
              <a:t>are using this model as requirements are completely understood, however, small changes can be incorporated.</a:t>
            </a:r>
          </a:p>
          <a:p>
            <a:pPr marL="1143000" indent="-1143000" algn="just">
              <a:buFont typeface="Arial" panose="020B0604020202020204" pitchFamily="34" charset="0"/>
              <a:buChar char="•"/>
            </a:pPr>
            <a:endParaRPr lang="en-US" sz="8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4267200" y="3581400"/>
            <a:ext cx="5562600" cy="685800"/>
          </a:xfrm>
        </p:spPr>
        <p:txBody>
          <a:bodyPr>
            <a:noAutofit/>
          </a:bodyPr>
          <a:lstStyle/>
          <a:p>
            <a:pPr>
              <a:defRPr/>
            </a:pPr>
            <a:r>
              <a:rPr lang="en-US" sz="6600" dirty="0" smtClean="0">
                <a:latin typeface="Adobe Caslon Pro Bold" pitchFamily="18" charset="0"/>
              </a:rPr>
              <a:t>DESIGN</a:t>
            </a:r>
            <a:endParaRPr lang="en-US" sz="7200" dirty="0" smtClean="0">
              <a:latin typeface="Adobe Caslon Pro Bold"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 calcmode="lin" valueType="num">
                                      <p:cBhvr>
                                        <p:cTn id="7" dur="500" fill="hold"/>
                                        <p:tgtEl>
                                          <p:spTgt spid="620546"/>
                                        </p:tgtEl>
                                        <p:attrNameLst>
                                          <p:attrName>ppt_w</p:attrName>
                                        </p:attrNameLst>
                                      </p:cBhvr>
                                      <p:tavLst>
                                        <p:tav tm="0">
                                          <p:val>
                                            <p:fltVal val="0"/>
                                          </p:val>
                                        </p:tav>
                                        <p:tav tm="100000">
                                          <p:val>
                                            <p:strVal val="#ppt_w"/>
                                          </p:val>
                                        </p:tav>
                                      </p:tavLst>
                                    </p:anim>
                                    <p:anim calcmode="lin" valueType="num">
                                      <p:cBhvr>
                                        <p:cTn id="8" dur="500" fill="hold"/>
                                        <p:tgtEl>
                                          <p:spTgt spid="620546"/>
                                        </p:tgtEl>
                                        <p:attrNameLst>
                                          <p:attrName>ppt_h</p:attrName>
                                        </p:attrNameLst>
                                      </p:cBhvr>
                                      <p:tavLst>
                                        <p:tav tm="0">
                                          <p:val>
                                            <p:fltVal val="0"/>
                                          </p:val>
                                        </p:tav>
                                        <p:tav tm="100000">
                                          <p:val>
                                            <p:strVal val="#ppt_h"/>
                                          </p:val>
                                        </p:tav>
                                      </p:tavLst>
                                    </p:anim>
                                    <p:animEffect transition="in" filter="fade">
                                      <p:cBhvr>
                                        <p:cTn id="9"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aa\Downloads\ER_Diagram_new.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40778"/>
            <a:ext cx="7696200" cy="5107622"/>
          </a:xfrm>
          <a:prstGeom prst="rect">
            <a:avLst/>
          </a:prstGeom>
          <a:noFill/>
          <a:ln>
            <a:noFill/>
          </a:ln>
        </p:spPr>
      </p:pic>
      <p:sp>
        <p:nvSpPr>
          <p:cNvPr id="7" name="TextBox 6"/>
          <p:cNvSpPr txBox="1"/>
          <p:nvPr/>
        </p:nvSpPr>
        <p:spPr>
          <a:xfrm>
            <a:off x="228600" y="457200"/>
            <a:ext cx="4267200" cy="762000"/>
          </a:xfrm>
          <a:prstGeom prst="rect">
            <a:avLst/>
          </a:prstGeom>
          <a:noFill/>
        </p:spPr>
        <p:txBody>
          <a:bodyPr wrap="square" rtlCol="0">
            <a:normAutofit fontScale="32500" lnSpcReduction="20000"/>
          </a:bodyPr>
          <a:lstStyle/>
          <a:p>
            <a:pPr algn="just"/>
            <a:r>
              <a:rPr lang="en-US" sz="12800" b="1" dirty="0" smtClean="0">
                <a:solidFill>
                  <a:srgbClr val="0B272F"/>
                </a:solidFill>
                <a:latin typeface="Adobe Caslon Pro Bold" pitchFamily="18" charset="0"/>
              </a:rPr>
              <a:t>ER DIAGRAM</a:t>
            </a:r>
          </a:p>
          <a:p>
            <a:pPr marL="571500" indent="-571500" algn="just">
              <a:buFont typeface="Arial" panose="020B0604020202020204" pitchFamily="34" charset="0"/>
              <a:buChar char="•"/>
            </a:pPr>
            <a:endParaRPr lang="en-US" sz="36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Tree>
    <p:extLst>
      <p:ext uri="{BB962C8B-B14F-4D97-AF65-F5344CB8AC3E}">
        <p14:creationId xmlns:p14="http://schemas.microsoft.com/office/powerpoint/2010/main" val="1345692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5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aa\Downloads\User.jpg"/>
          <p:cNvPicPr/>
          <p:nvPr/>
        </p:nvPicPr>
        <p:blipFill rotWithShape="1">
          <a:blip r:embed="rId3" cstate="email">
            <a:extLst>
              <a:ext uri="{28A0092B-C50C-407E-A947-70E740481C1C}">
                <a14:useLocalDpi xmlns:a14="http://schemas.microsoft.com/office/drawing/2010/main" val="0"/>
              </a:ext>
            </a:extLst>
          </a:blip>
          <a:srcRect/>
          <a:stretch/>
        </p:blipFill>
        <p:spPr bwMode="auto">
          <a:xfrm>
            <a:off x="535622" y="1828800"/>
            <a:ext cx="7236778" cy="464248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228600" y="457200"/>
            <a:ext cx="4876800" cy="762000"/>
          </a:xfrm>
          <a:prstGeom prst="rect">
            <a:avLst/>
          </a:prstGeom>
          <a:noFill/>
        </p:spPr>
        <p:txBody>
          <a:bodyPr wrap="square" rtlCol="0">
            <a:normAutofit fontScale="32500" lnSpcReduction="20000"/>
          </a:bodyPr>
          <a:lstStyle/>
          <a:p>
            <a:pPr algn="just"/>
            <a:r>
              <a:rPr lang="en-US" sz="12800" b="1" dirty="0" smtClean="0">
                <a:solidFill>
                  <a:srgbClr val="0B272F"/>
                </a:solidFill>
                <a:latin typeface="Adobe Caslon Pro Bold" pitchFamily="18" charset="0"/>
              </a:rPr>
              <a:t>DESIGN CASES</a:t>
            </a:r>
          </a:p>
          <a:p>
            <a:pPr marL="571500" indent="-571500" algn="just">
              <a:buFont typeface="Arial" panose="020B0604020202020204" pitchFamily="34" charset="0"/>
              <a:buChar char="•"/>
            </a:pPr>
            <a:endParaRPr lang="en-US" sz="3600" dirty="0"/>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286000"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1. USER</a:t>
            </a:r>
            <a:endParaRPr lang="en-US" sz="3600" b="1" dirty="0">
              <a:latin typeface="Adobe Arabic" pitchFamily="18" charset="-78"/>
              <a:cs typeface="Adobe Arabic" pitchFamily="18" charset="-78"/>
            </a:endParaRPr>
          </a:p>
        </p:txBody>
      </p:sp>
    </p:spTree>
    <p:extLst>
      <p:ext uri="{BB962C8B-B14F-4D97-AF65-F5344CB8AC3E}">
        <p14:creationId xmlns:p14="http://schemas.microsoft.com/office/powerpoint/2010/main" val="3465205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
                                        <p:tgtEl>
                                          <p:spTgt spid="1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aa\Downloads\Dietician.jpg"/>
          <p:cNvPicPr/>
          <p:nvPr/>
        </p:nvPicPr>
        <p:blipFill rotWithShape="1">
          <a:blip r:embed="rId3" cstate="email">
            <a:extLst>
              <a:ext uri="{28A0092B-C50C-407E-A947-70E740481C1C}">
                <a14:useLocalDpi xmlns:a14="http://schemas.microsoft.com/office/drawing/2010/main" val="0"/>
              </a:ext>
            </a:extLst>
          </a:blip>
          <a:srcRect/>
          <a:stretch/>
        </p:blipFill>
        <p:spPr bwMode="auto">
          <a:xfrm>
            <a:off x="533401" y="2057400"/>
            <a:ext cx="6919912" cy="3897312"/>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590800"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2. DIETICIAN</a:t>
            </a:r>
            <a:endParaRPr lang="en-US" sz="3600" b="1" dirty="0">
              <a:latin typeface="Adobe Arabic" pitchFamily="18" charset="-78"/>
              <a:cs typeface="Adobe Arabic" pitchFamily="18" charset="-78"/>
            </a:endParaRPr>
          </a:p>
        </p:txBody>
      </p:sp>
    </p:spTree>
    <p:extLst>
      <p:ext uri="{BB962C8B-B14F-4D97-AF65-F5344CB8AC3E}">
        <p14:creationId xmlns:p14="http://schemas.microsoft.com/office/powerpoint/2010/main" val="23130963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590800" cy="646331"/>
          </a:xfrm>
          <a:prstGeom prst="rect">
            <a:avLst/>
          </a:prstGeom>
          <a:noFill/>
        </p:spPr>
        <p:txBody>
          <a:bodyPr wrap="square" rtlCol="0">
            <a:spAutoFit/>
          </a:bodyPr>
          <a:lstStyle/>
          <a:p>
            <a:r>
              <a:rPr lang="en-US" sz="3600" b="1" dirty="0">
                <a:latin typeface="Adobe Arabic" pitchFamily="18" charset="-78"/>
                <a:cs typeface="Adobe Arabic" pitchFamily="18" charset="-78"/>
              </a:rPr>
              <a:t>3</a:t>
            </a:r>
            <a:r>
              <a:rPr lang="en-US" sz="3600" b="1" dirty="0" smtClean="0">
                <a:latin typeface="Adobe Arabic" pitchFamily="18" charset="-78"/>
                <a:cs typeface="Adobe Arabic" pitchFamily="18" charset="-78"/>
              </a:rPr>
              <a:t>. </a:t>
            </a:r>
            <a:r>
              <a:rPr lang="en-US" sz="3600" b="1" dirty="0" smtClean="0">
                <a:latin typeface="Adobe Arabic" pitchFamily="18" charset="-78"/>
                <a:cs typeface="Adobe Arabic" pitchFamily="18" charset="-78"/>
              </a:rPr>
              <a:t>DAILY PLAN</a:t>
            </a:r>
            <a:endParaRPr lang="en-US" sz="3600" b="1" dirty="0">
              <a:latin typeface="Adobe Arabic" pitchFamily="18" charset="-78"/>
              <a:cs typeface="Adobe Arabic" pitchFamily="18" charset="-78"/>
            </a:endParaRPr>
          </a:p>
        </p:txBody>
      </p:sp>
      <p:pic>
        <p:nvPicPr>
          <p:cNvPr id="6" name="Picture 5" descr="C:\Users\aaa\Downloads\Daily_Plan.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457201" y="2209800"/>
            <a:ext cx="7044372" cy="31680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18353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590800"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4. PAYMENT</a:t>
            </a:r>
            <a:endParaRPr lang="en-US" sz="3600" b="1" dirty="0">
              <a:latin typeface="Adobe Arabic" pitchFamily="18" charset="-78"/>
              <a:cs typeface="Adobe Arabic" pitchFamily="18" charset="-78"/>
            </a:endParaRPr>
          </a:p>
        </p:txBody>
      </p:sp>
      <p:pic>
        <p:nvPicPr>
          <p:cNvPr id="5" name="Picture 4" descr="C:\Users\aaa\Downloads\Payment.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381001" y="2165984"/>
            <a:ext cx="7120572" cy="3701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29916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590800"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5. LOGIN</a:t>
            </a:r>
            <a:endParaRPr lang="en-US" sz="3600" b="1" dirty="0">
              <a:latin typeface="Adobe Arabic" pitchFamily="18" charset="-78"/>
              <a:cs typeface="Adobe Arabic" pitchFamily="18" charset="-78"/>
            </a:endParaRPr>
          </a:p>
        </p:txBody>
      </p:sp>
      <p:pic>
        <p:nvPicPr>
          <p:cNvPr id="6" name="Picture 5" descr="C:\Users\aaa\Downloads\Login.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304800" y="2057400"/>
            <a:ext cx="7214870" cy="30778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4986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590800"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6. </a:t>
            </a:r>
            <a:r>
              <a:rPr lang="en-US" sz="3600" b="1" dirty="0" smtClean="0">
                <a:latin typeface="Adobe Arabic" pitchFamily="18" charset="-78"/>
                <a:cs typeface="Adobe Arabic" pitchFamily="18" charset="-78"/>
              </a:rPr>
              <a:t>PACKAGE</a:t>
            </a:r>
            <a:endParaRPr lang="en-US" sz="3600" b="1" dirty="0">
              <a:latin typeface="Adobe Arabic" pitchFamily="18" charset="-78"/>
              <a:cs typeface="Adobe Arabic" pitchFamily="18" charset="-78"/>
            </a:endParaRPr>
          </a:p>
        </p:txBody>
      </p:sp>
      <p:pic>
        <p:nvPicPr>
          <p:cNvPr id="6" name="Picture 5" descr="C:\Users\aaa\Downloads\Package.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228600" y="2131060"/>
            <a:ext cx="7326947" cy="38125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19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799" y="1295400"/>
            <a:ext cx="3255487"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7. DAILY REPORT</a:t>
            </a:r>
            <a:endParaRPr lang="en-US" sz="3600" b="1" dirty="0">
              <a:latin typeface="Adobe Arabic" pitchFamily="18" charset="-78"/>
              <a:cs typeface="Adobe Arabic" pitchFamily="18" charset="-78"/>
            </a:endParaRPr>
          </a:p>
        </p:txBody>
      </p:sp>
      <p:pic>
        <p:nvPicPr>
          <p:cNvPr id="6" name="Picture 5" descr="C:\Users\aaa\Downloads\Daily_Report.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381001" y="2057400"/>
            <a:ext cx="7210742" cy="37455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8949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2" name="TextBox 1"/>
          <p:cNvSpPr txBox="1"/>
          <p:nvPr/>
        </p:nvSpPr>
        <p:spPr>
          <a:xfrm>
            <a:off x="685800" y="1295400"/>
            <a:ext cx="2590800" cy="646331"/>
          </a:xfrm>
          <a:prstGeom prst="rect">
            <a:avLst/>
          </a:prstGeom>
          <a:noFill/>
        </p:spPr>
        <p:txBody>
          <a:bodyPr wrap="square" rtlCol="0">
            <a:spAutoFit/>
          </a:bodyPr>
          <a:lstStyle/>
          <a:p>
            <a:r>
              <a:rPr lang="en-US" sz="3600" b="1" dirty="0" smtClean="0">
                <a:latin typeface="Adobe Arabic" pitchFamily="18" charset="-78"/>
                <a:cs typeface="Adobe Arabic" pitchFamily="18" charset="-78"/>
              </a:rPr>
              <a:t>8. FEEDBACK</a:t>
            </a:r>
            <a:endParaRPr lang="en-US" sz="3600" b="1" dirty="0">
              <a:latin typeface="Adobe Arabic" pitchFamily="18" charset="-78"/>
              <a:cs typeface="Adobe Arabic" pitchFamily="18" charset="-78"/>
            </a:endParaRPr>
          </a:p>
        </p:txBody>
      </p:sp>
      <p:pic>
        <p:nvPicPr>
          <p:cNvPr id="6" name="Picture 5" descr="C:\Users\aaa\Downloads\Feedback.jpg"/>
          <p:cNvPicPr/>
          <p:nvPr/>
        </p:nvPicPr>
        <p:blipFill rotWithShape="1">
          <a:blip r:embed="rId4" cstate="email">
            <a:extLst>
              <a:ext uri="{28A0092B-C50C-407E-A947-70E740481C1C}">
                <a14:useLocalDpi xmlns:a14="http://schemas.microsoft.com/office/drawing/2010/main" val="0"/>
              </a:ext>
            </a:extLst>
          </a:blip>
          <a:srcRect/>
          <a:stretch/>
        </p:blipFill>
        <p:spPr bwMode="auto">
          <a:xfrm>
            <a:off x="714058" y="2093913"/>
            <a:ext cx="6448742" cy="24018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1824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
                                        <p:tgtEl>
                                          <p:spTgt spid="12"/>
                                        </p:tgtEl>
                                      </p:cBhvr>
                                    </p:animEffect>
                                  </p:childTnLst>
                                </p:cTn>
                              </p:par>
                            </p:childTnLst>
                          </p:cTn>
                        </p:par>
                        <p:par>
                          <p:cTn id="8" fill="hold">
                            <p:stCondLst>
                              <p:cond delay="2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57524"/>
            <a:ext cx="7010400" cy="1819276"/>
          </a:xfrm>
        </p:spPr>
        <p:txBody>
          <a:bodyPr>
            <a:noAutofit/>
          </a:bodyPr>
          <a:lstStyle/>
          <a:p>
            <a:r>
              <a:rPr lang="en-US" sz="6000" dirty="0" smtClean="0">
                <a:latin typeface="Adobe Caslon Pro Bold" pitchFamily="18" charset="0"/>
              </a:rPr>
              <a:t>REQUIREMENTS</a:t>
            </a:r>
            <a:br>
              <a:rPr lang="en-US" sz="6000" dirty="0" smtClean="0">
                <a:latin typeface="Adobe Caslon Pro Bold" pitchFamily="18" charset="0"/>
              </a:rPr>
            </a:br>
            <a:r>
              <a:rPr lang="en-US" sz="6000" dirty="0" smtClean="0">
                <a:latin typeface="Adobe Caslon Pro Bold" pitchFamily="18" charset="0"/>
              </a:rPr>
              <a:t>ANALYSIS</a:t>
            </a:r>
            <a:endParaRPr lang="en-US" sz="6000" dirty="0">
              <a:latin typeface="Adobe Caslon Pro Bold" pitchFamily="18" charset="0"/>
            </a:endParaRPr>
          </a:p>
        </p:txBody>
      </p:sp>
    </p:spTree>
    <p:extLst>
      <p:ext uri="{BB962C8B-B14F-4D97-AF65-F5344CB8AC3E}">
        <p14:creationId xmlns:p14="http://schemas.microsoft.com/office/powerpoint/2010/main" val="29798877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57200"/>
            <a:ext cx="6705600" cy="762000"/>
          </a:xfrm>
          <a:prstGeom prst="rect">
            <a:avLst/>
          </a:prstGeom>
          <a:noFill/>
        </p:spPr>
        <p:txBody>
          <a:bodyPr wrap="square" rtlCol="0">
            <a:normAutofit fontScale="25000" lnSpcReduction="20000"/>
          </a:bodyPr>
          <a:lstStyle/>
          <a:p>
            <a:pPr algn="just"/>
            <a:r>
              <a:rPr lang="en-US" sz="12800" b="1" dirty="0" smtClean="0">
                <a:solidFill>
                  <a:srgbClr val="0B272F"/>
                </a:solidFill>
                <a:latin typeface="Adobe Caslon Pro Bold" pitchFamily="18" charset="0"/>
              </a:rPr>
              <a:t>COMPONENT LEVEL DESIGN</a:t>
            </a:r>
          </a:p>
          <a:p>
            <a:pPr marL="571500" indent="-571500" algn="just">
              <a:buFont typeface="Arial" panose="020B0604020202020204" pitchFamily="34" charset="0"/>
              <a:buChar char="•"/>
            </a:pPr>
            <a:endParaRPr lang="en-US" sz="3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sp>
        <p:nvSpPr>
          <p:cNvPr id="3" name="TextBox 2"/>
          <p:cNvSpPr txBox="1"/>
          <p:nvPr/>
        </p:nvSpPr>
        <p:spPr>
          <a:xfrm>
            <a:off x="533400" y="1087934"/>
            <a:ext cx="7315200" cy="5693866"/>
          </a:xfrm>
          <a:prstGeom prst="rect">
            <a:avLst/>
          </a:prstGeom>
          <a:noFill/>
        </p:spPr>
        <p:txBody>
          <a:bodyPr wrap="square" rtlCol="0">
            <a:spAutoFit/>
          </a:bodyPr>
          <a:lstStyle/>
          <a:p>
            <a:r>
              <a:rPr lang="en-US" sz="2800" b="1" dirty="0">
                <a:latin typeface="Adobe Arabic" pitchFamily="18" charset="-78"/>
                <a:cs typeface="Adobe Arabic" pitchFamily="18" charset="-78"/>
              </a:rPr>
              <a:t>Pseudocode for Select The Package module-</a:t>
            </a:r>
            <a:endParaRPr lang="en-US" sz="2800" dirty="0">
              <a:latin typeface="Adobe Arabic" pitchFamily="18" charset="-78"/>
              <a:cs typeface="Adobe Arabic" pitchFamily="18" charset="-78"/>
            </a:endParaRPr>
          </a:p>
          <a:p>
            <a:r>
              <a:rPr lang="en-US" sz="2800" dirty="0">
                <a:latin typeface="Adobe Arabic" pitchFamily="18" charset="-78"/>
                <a:cs typeface="Adobe Arabic" pitchFamily="18" charset="-78"/>
              </a:rPr>
              <a:t> </a:t>
            </a:r>
          </a:p>
          <a:p>
            <a:r>
              <a:rPr lang="en-US" sz="2800" dirty="0">
                <a:latin typeface="Adobe Arabic" pitchFamily="18" charset="-78"/>
                <a:cs typeface="Adobe Arabic" pitchFamily="18" charset="-78"/>
              </a:rPr>
              <a:t>1. </a:t>
            </a:r>
            <a:r>
              <a:rPr lang="en-US" sz="2800" dirty="0" err="1">
                <a:latin typeface="Adobe Arabic" pitchFamily="18" charset="-78"/>
                <a:cs typeface="Adobe Arabic" pitchFamily="18" charset="-78"/>
              </a:rPr>
              <a:t>select_the_package</a:t>
            </a:r>
            <a:r>
              <a:rPr lang="en-US" sz="2800" dirty="0">
                <a:latin typeface="Adobe Arabic" pitchFamily="18" charset="-78"/>
                <a:cs typeface="Adobe Arabic" pitchFamily="18" charset="-78"/>
              </a:rPr>
              <a:t>() procedure begins</a:t>
            </a:r>
          </a:p>
          <a:p>
            <a:r>
              <a:rPr lang="en-US" sz="2800" dirty="0">
                <a:latin typeface="Adobe Arabic" pitchFamily="18" charset="-78"/>
                <a:cs typeface="Adobe Arabic" pitchFamily="18" charset="-78"/>
              </a:rPr>
              <a:t>2. READ the package name, features, offers and duration from the package database</a:t>
            </a:r>
          </a:p>
          <a:p>
            <a:r>
              <a:rPr lang="en-US" sz="2800" dirty="0">
                <a:latin typeface="Adobe Arabic" pitchFamily="18" charset="-78"/>
                <a:cs typeface="Adobe Arabic" pitchFamily="18" charset="-78"/>
              </a:rPr>
              <a:t>3. DISPLAY the package name, features, offers and duration</a:t>
            </a:r>
          </a:p>
          <a:p>
            <a:r>
              <a:rPr lang="en-US" sz="2800" dirty="0">
                <a:latin typeface="Adobe Arabic" pitchFamily="18" charset="-78"/>
                <a:cs typeface="Adobe Arabic" pitchFamily="18" charset="-78"/>
              </a:rPr>
              <a:t>4. DO</a:t>
            </a:r>
          </a:p>
          <a:p>
            <a:r>
              <a:rPr lang="en-US" sz="2800" dirty="0">
                <a:latin typeface="Adobe Arabic" pitchFamily="18" charset="-78"/>
                <a:cs typeface="Adobe Arabic" pitchFamily="18" charset="-78"/>
              </a:rPr>
              <a:t>5. 	GET the package name, features, offers and duration</a:t>
            </a:r>
          </a:p>
          <a:p>
            <a:r>
              <a:rPr lang="en-US" sz="2800" dirty="0">
                <a:latin typeface="Adobe Arabic" pitchFamily="18" charset="-78"/>
                <a:cs typeface="Adobe Arabic" pitchFamily="18" charset="-78"/>
              </a:rPr>
              <a:t>6.	STORE the package selected to the customer's database</a:t>
            </a:r>
          </a:p>
          <a:p>
            <a:r>
              <a:rPr lang="en-US" sz="2800" dirty="0">
                <a:latin typeface="Adobe Arabic" pitchFamily="18" charset="-78"/>
                <a:cs typeface="Adobe Arabic" pitchFamily="18" charset="-78"/>
              </a:rPr>
              <a:t>7.	PROCEED to payment screen //another module	</a:t>
            </a:r>
          </a:p>
          <a:p>
            <a:r>
              <a:rPr lang="en-US" sz="2800" dirty="0">
                <a:latin typeface="Adobe Arabic" pitchFamily="18" charset="-78"/>
                <a:cs typeface="Adobe Arabic" pitchFamily="18" charset="-78"/>
              </a:rPr>
              <a:t>8. WHILE select package is NULL</a:t>
            </a:r>
          </a:p>
          <a:p>
            <a:r>
              <a:rPr lang="en-US" sz="2800" dirty="0">
                <a:latin typeface="Adobe Arabic" pitchFamily="18" charset="-78"/>
                <a:cs typeface="Adobe Arabic" pitchFamily="18" charset="-78"/>
              </a:rPr>
              <a:t>9. //End DO...WHILE</a:t>
            </a:r>
          </a:p>
          <a:p>
            <a:r>
              <a:rPr lang="en-US" sz="2800" dirty="0">
                <a:latin typeface="Adobe Arabic" pitchFamily="18" charset="-78"/>
                <a:cs typeface="Adobe Arabic" pitchFamily="18" charset="-78"/>
              </a:rPr>
              <a:t>10. procedure </a:t>
            </a:r>
            <a:r>
              <a:rPr lang="en-US" sz="2800" dirty="0" smtClean="0">
                <a:latin typeface="Adobe Arabic" pitchFamily="18" charset="-78"/>
                <a:cs typeface="Adobe Arabic" pitchFamily="18" charset="-78"/>
              </a:rPr>
              <a:t>ends</a:t>
            </a:r>
            <a:endParaRPr lang="en-US" sz="2800" dirty="0">
              <a:latin typeface="Adobe Arabic" pitchFamily="18" charset="-78"/>
              <a:cs typeface="Adobe Arabic" pitchFamily="18" charset="-78"/>
            </a:endParaRPr>
          </a:p>
        </p:txBody>
      </p:sp>
    </p:spTree>
    <p:extLst>
      <p:ext uri="{BB962C8B-B14F-4D97-AF65-F5344CB8AC3E}">
        <p14:creationId xmlns:p14="http://schemas.microsoft.com/office/powerpoint/2010/main" val="28931188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962400" y="3505200"/>
            <a:ext cx="5562600" cy="685800"/>
          </a:xfrm>
        </p:spPr>
        <p:txBody>
          <a:bodyPr>
            <a:noAutofit/>
          </a:bodyPr>
          <a:lstStyle/>
          <a:p>
            <a:pPr>
              <a:defRPr/>
            </a:pPr>
            <a:r>
              <a:rPr lang="en-US" sz="6600" dirty="0" smtClean="0">
                <a:latin typeface="Adobe Caslon Pro Bold" pitchFamily="18" charset="0"/>
              </a:rPr>
              <a:t>TESTING</a:t>
            </a:r>
            <a:endParaRPr lang="en-US" sz="7200" dirty="0" smtClean="0">
              <a:latin typeface="Adobe Caslon Pro Bold" pitchFamily="18" charset="0"/>
            </a:endParaRPr>
          </a:p>
        </p:txBody>
      </p:sp>
    </p:spTree>
    <p:custDataLst>
      <p:tags r:id="rId1"/>
    </p:custDataLst>
    <p:extLst>
      <p:ext uri="{BB962C8B-B14F-4D97-AF65-F5344CB8AC3E}">
        <p14:creationId xmlns:p14="http://schemas.microsoft.com/office/powerpoint/2010/main" val="10753839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 calcmode="lin" valueType="num">
                                      <p:cBhvr>
                                        <p:cTn id="7" dur="500" fill="hold"/>
                                        <p:tgtEl>
                                          <p:spTgt spid="620546"/>
                                        </p:tgtEl>
                                        <p:attrNameLst>
                                          <p:attrName>ppt_w</p:attrName>
                                        </p:attrNameLst>
                                      </p:cBhvr>
                                      <p:tavLst>
                                        <p:tav tm="0">
                                          <p:val>
                                            <p:fltVal val="0"/>
                                          </p:val>
                                        </p:tav>
                                        <p:tav tm="100000">
                                          <p:val>
                                            <p:strVal val="#ppt_w"/>
                                          </p:val>
                                        </p:tav>
                                      </p:tavLst>
                                    </p:anim>
                                    <p:anim calcmode="lin" valueType="num">
                                      <p:cBhvr>
                                        <p:cTn id="8" dur="500" fill="hold"/>
                                        <p:tgtEl>
                                          <p:spTgt spid="620546"/>
                                        </p:tgtEl>
                                        <p:attrNameLst>
                                          <p:attrName>ppt_h</p:attrName>
                                        </p:attrNameLst>
                                      </p:cBhvr>
                                      <p:tavLst>
                                        <p:tav tm="0">
                                          <p:val>
                                            <p:fltVal val="0"/>
                                          </p:val>
                                        </p:tav>
                                        <p:tav tm="100000">
                                          <p:val>
                                            <p:strVal val="#ppt_h"/>
                                          </p:val>
                                        </p:tav>
                                      </p:tavLst>
                                    </p:anim>
                                    <p:animEffect transition="in" filter="fade">
                                      <p:cBhvr>
                                        <p:cTn id="9"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381000"/>
            <a:ext cx="3809999" cy="901158"/>
          </a:xfrm>
          <a:prstGeom prst="rect">
            <a:avLst/>
          </a:prstGeom>
          <a:noFill/>
        </p:spPr>
        <p:txBody>
          <a:bodyPr wrap="square" rtlCol="0">
            <a:normAutofit fontScale="85000" lnSpcReduction="10000"/>
          </a:bodyPr>
          <a:lstStyle/>
          <a:p>
            <a:r>
              <a:rPr lang="en-US" sz="4800" dirty="0" smtClean="0">
                <a:latin typeface="Adobe Caslon Pro Bold" pitchFamily="18" charset="0"/>
                <a:cs typeface="Adobe Arabic" pitchFamily="18" charset="-78"/>
              </a:rPr>
              <a:t>FLOWGRAPH</a:t>
            </a:r>
          </a:p>
        </p:txBody>
      </p:sp>
      <p:sp>
        <p:nvSpPr>
          <p:cNvPr id="3" name="TextBox 2"/>
          <p:cNvSpPr txBox="1"/>
          <p:nvPr/>
        </p:nvSpPr>
        <p:spPr>
          <a:xfrm>
            <a:off x="990600" y="1219200"/>
            <a:ext cx="6934200" cy="4247317"/>
          </a:xfrm>
          <a:prstGeom prst="rect">
            <a:avLst/>
          </a:prstGeom>
          <a:noFill/>
        </p:spPr>
        <p:txBody>
          <a:bodyPr wrap="square" rtlCol="0">
            <a:spAutoFit/>
          </a:bodyPr>
          <a:lstStyle/>
          <a:p>
            <a:pPr algn="just"/>
            <a:r>
              <a:rPr lang="en-US" dirty="0"/>
              <a:t>We are performing</a:t>
            </a:r>
            <a:r>
              <a:rPr lang="en-US" b="1" dirty="0"/>
              <a:t> White Box Testing </a:t>
            </a:r>
            <a:r>
              <a:rPr lang="en-US" dirty="0"/>
              <a:t>for select the package module.</a:t>
            </a:r>
          </a:p>
          <a:p>
            <a:pPr algn="just"/>
            <a:r>
              <a:rPr lang="en-US" dirty="0"/>
              <a:t> </a:t>
            </a:r>
          </a:p>
          <a:p>
            <a:pPr algn="just"/>
            <a:r>
              <a:rPr lang="en-US" b="1" u="sng" dirty="0"/>
              <a:t>Pseudocode for select the package module is-</a:t>
            </a:r>
            <a:endParaRPr lang="en-US" dirty="0"/>
          </a:p>
          <a:p>
            <a:pPr algn="just"/>
            <a:r>
              <a:rPr lang="en-US" b="1" dirty="0"/>
              <a:t> </a:t>
            </a:r>
            <a:endParaRPr lang="en-US" dirty="0"/>
          </a:p>
          <a:p>
            <a:pPr algn="just"/>
            <a:r>
              <a:rPr lang="en-US" dirty="0"/>
              <a:t>1. </a:t>
            </a:r>
            <a:r>
              <a:rPr lang="en-US" dirty="0" err="1"/>
              <a:t>select_the_package</a:t>
            </a:r>
            <a:r>
              <a:rPr lang="en-US" dirty="0"/>
              <a:t>() procedure begins</a:t>
            </a:r>
          </a:p>
          <a:p>
            <a:pPr algn="just"/>
            <a:r>
              <a:rPr lang="en-US" dirty="0"/>
              <a:t>2. READ the package name, features, offers and duration from the package database</a:t>
            </a:r>
          </a:p>
          <a:p>
            <a:pPr algn="just"/>
            <a:r>
              <a:rPr lang="en-US" dirty="0"/>
              <a:t>3. DISPLAY the package name, features, offers and duration</a:t>
            </a:r>
          </a:p>
          <a:p>
            <a:pPr algn="just"/>
            <a:r>
              <a:rPr lang="en-US" dirty="0"/>
              <a:t>4. DO</a:t>
            </a:r>
          </a:p>
          <a:p>
            <a:pPr algn="just"/>
            <a:r>
              <a:rPr lang="en-US" dirty="0"/>
              <a:t>5. 	GET the package name, features, offers and duration</a:t>
            </a:r>
          </a:p>
          <a:p>
            <a:pPr algn="just"/>
            <a:r>
              <a:rPr lang="en-US" dirty="0"/>
              <a:t>6.	STORE the package selected to the customer's database</a:t>
            </a:r>
          </a:p>
          <a:p>
            <a:pPr algn="just"/>
            <a:r>
              <a:rPr lang="en-US" dirty="0"/>
              <a:t>7.	PROCEED to payment screen //another module	</a:t>
            </a:r>
          </a:p>
          <a:p>
            <a:pPr algn="just"/>
            <a:r>
              <a:rPr lang="en-US" dirty="0"/>
              <a:t>8. WHILE select package is NULL</a:t>
            </a:r>
          </a:p>
          <a:p>
            <a:pPr algn="just"/>
            <a:r>
              <a:rPr lang="en-US" dirty="0"/>
              <a:t>9. //End DO...WHILE</a:t>
            </a:r>
          </a:p>
          <a:p>
            <a:pPr algn="just"/>
            <a:r>
              <a:rPr lang="en-US" dirty="0"/>
              <a:t>10. procedure ends</a:t>
            </a:r>
            <a:r>
              <a:rPr lang="en-US" dirty="0" smtClean="0">
                <a:latin typeface="Adobe Arabic" pitchFamily="18" charset="-78"/>
                <a:cs typeface="Adobe Arabic" pitchFamily="18" charset="-78"/>
              </a:rPr>
              <a:t>                                                                 </a:t>
            </a:r>
            <a:endParaRPr lang="en-US" sz="1100" dirty="0">
              <a:latin typeface="Adobe Arabic" pitchFamily="18" charset="-78"/>
              <a:cs typeface="Adobe Arabic" pitchFamily="18" charset="-78"/>
            </a:endParaRPr>
          </a:p>
        </p:txBody>
      </p:sp>
      <p:pic>
        <p:nvPicPr>
          <p:cNvPr id="9" name="Picture 8" descr="C:\Users\aaa\Desktop\FlowGraph.png"/>
          <p:cNvPicPr/>
          <p:nvPr/>
        </p:nvPicPr>
        <p:blipFill>
          <a:blip r:embed="rId4">
            <a:extLst>
              <a:ext uri="{28A0092B-C50C-407E-A947-70E740481C1C}">
                <a14:useLocalDpi xmlns:a14="http://schemas.microsoft.com/office/drawing/2010/main" val="0"/>
              </a:ext>
            </a:extLst>
          </a:blip>
          <a:srcRect/>
          <a:stretch>
            <a:fillRect/>
          </a:stretch>
        </p:blipFill>
        <p:spPr bwMode="auto">
          <a:xfrm>
            <a:off x="7949769" y="554262"/>
            <a:ext cx="965631" cy="5617938"/>
          </a:xfrm>
          <a:prstGeom prst="rect">
            <a:avLst/>
          </a:prstGeom>
          <a:noFill/>
          <a:ln>
            <a:noFill/>
          </a:ln>
        </p:spPr>
      </p:pic>
    </p:spTree>
    <p:extLst>
      <p:ext uri="{BB962C8B-B14F-4D97-AF65-F5344CB8AC3E}">
        <p14:creationId xmlns:p14="http://schemas.microsoft.com/office/powerpoint/2010/main" val="96619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33238930"/>
              </p:ext>
            </p:extLst>
          </p:nvPr>
        </p:nvGraphicFramePr>
        <p:xfrm>
          <a:off x="1905000" y="4495800"/>
          <a:ext cx="5730875" cy="1645920"/>
        </p:xfrm>
        <a:graphic>
          <a:graphicData uri="http://schemas.openxmlformats.org/drawingml/2006/table">
            <a:tbl>
              <a:tblPr firstRow="1" firstCol="1" bandRow="1">
                <a:tableStyleId>{5C22544A-7EE6-4342-B048-85BDC9FD1C3A}</a:tableStyleId>
              </a:tblPr>
              <a:tblGrid>
                <a:gridCol w="685800"/>
                <a:gridCol w="986790"/>
                <a:gridCol w="1592580"/>
                <a:gridCol w="2465705"/>
              </a:tblGrid>
              <a:tr h="198755">
                <a:tc>
                  <a:txBody>
                    <a:bodyPr/>
                    <a:lstStyle/>
                    <a:p>
                      <a:pPr marL="0" marR="0" algn="ctr">
                        <a:spcBef>
                          <a:spcPts val="0"/>
                        </a:spcBef>
                        <a:spcAft>
                          <a:spcPts val="0"/>
                        </a:spcAft>
                      </a:pPr>
                      <a:r>
                        <a:rPr lang="en-IN" sz="1800" dirty="0">
                          <a:effectLst/>
                          <a:latin typeface="Adobe Arabic" pitchFamily="18" charset="-78"/>
                          <a:cs typeface="Adobe Arabic" pitchFamily="18" charset="-78"/>
                        </a:rPr>
                        <a:t>TEST ID</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lgn="ctr">
                        <a:spcBef>
                          <a:spcPts val="0"/>
                        </a:spcBef>
                        <a:spcAft>
                          <a:spcPts val="0"/>
                        </a:spcAft>
                      </a:pPr>
                      <a:r>
                        <a:rPr lang="en-IN" sz="1800" dirty="0">
                          <a:effectLst/>
                          <a:latin typeface="Adobe Arabic" pitchFamily="18" charset="-78"/>
                          <a:cs typeface="Adobe Arabic" pitchFamily="18" charset="-78"/>
                        </a:rPr>
                        <a:t>INPUT VALUES</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lgn="ctr">
                        <a:spcBef>
                          <a:spcPts val="0"/>
                        </a:spcBef>
                        <a:spcAft>
                          <a:spcPts val="0"/>
                        </a:spcAft>
                      </a:pPr>
                      <a:r>
                        <a:rPr lang="en-IN" sz="1800" dirty="0">
                          <a:effectLst/>
                          <a:latin typeface="Adobe Arabic" pitchFamily="18" charset="-78"/>
                          <a:cs typeface="Adobe Arabic" pitchFamily="18" charset="-78"/>
                        </a:rPr>
                        <a:t>ACTUAL OUTPUT </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lgn="ctr">
                        <a:spcBef>
                          <a:spcPts val="0"/>
                        </a:spcBef>
                        <a:spcAft>
                          <a:spcPts val="0"/>
                        </a:spcAft>
                      </a:pPr>
                      <a:r>
                        <a:rPr lang="en-IN" sz="1800" dirty="0">
                          <a:effectLst/>
                          <a:latin typeface="Adobe Arabic" pitchFamily="18" charset="-78"/>
                          <a:cs typeface="Adobe Arabic" pitchFamily="18" charset="-78"/>
                        </a:rPr>
                        <a:t>EXPECTED OUTPUT</a:t>
                      </a:r>
                      <a:endParaRPr lang="en-US" sz="1600" dirty="0">
                        <a:effectLst/>
                        <a:latin typeface="Adobe Arabic" pitchFamily="18" charset="-78"/>
                        <a:ea typeface="Times New Roman"/>
                        <a:cs typeface="Adobe Arabic" pitchFamily="18" charset="-78"/>
                      </a:endParaRPr>
                    </a:p>
                  </a:txBody>
                  <a:tcPr marL="68580" marR="68580" marT="0" marB="0" anchor="ctr"/>
                </a:tc>
              </a:tr>
              <a:tr h="198755">
                <a:tc>
                  <a:txBody>
                    <a:bodyPr/>
                    <a:lstStyle/>
                    <a:p>
                      <a:pPr marL="0" marR="0" algn="r">
                        <a:spcBef>
                          <a:spcPts val="0"/>
                        </a:spcBef>
                        <a:spcAft>
                          <a:spcPts val="0"/>
                        </a:spcAft>
                      </a:pPr>
                      <a:r>
                        <a:rPr lang="en-IN" sz="1800">
                          <a:effectLst/>
                          <a:latin typeface="Adobe Arabic" pitchFamily="18" charset="-78"/>
                          <a:cs typeface="Adobe Arabic" pitchFamily="18" charset="-78"/>
                        </a:rPr>
                        <a:t>1</a:t>
                      </a:r>
                      <a:endParaRPr lang="en-US" sz="1600">
                        <a:effectLst/>
                        <a:latin typeface="Adobe Arabic" pitchFamily="18" charset="-78"/>
                        <a:ea typeface="Times New Roman"/>
                        <a:cs typeface="Adobe Arabic" pitchFamily="18" charset="-78"/>
                      </a:endParaRPr>
                    </a:p>
                  </a:txBody>
                  <a:tcPr marL="68580" marR="68580" marT="0" marB="0" anchor="ctr"/>
                </a:tc>
                <a:tc>
                  <a:txBody>
                    <a:bodyPr/>
                    <a:lstStyle/>
                    <a:p>
                      <a:pPr marL="0" marR="0">
                        <a:spcBef>
                          <a:spcPts val="0"/>
                        </a:spcBef>
                        <a:spcAft>
                          <a:spcPts val="0"/>
                        </a:spcAft>
                      </a:pPr>
                      <a:r>
                        <a:rPr lang="en-IN" sz="1800" dirty="0">
                          <a:effectLst/>
                          <a:latin typeface="Adobe Arabic" pitchFamily="18" charset="-78"/>
                          <a:cs typeface="Adobe Arabic" pitchFamily="18" charset="-78"/>
                        </a:rPr>
                        <a:t>Package is selected</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spcBef>
                          <a:spcPts val="0"/>
                        </a:spcBef>
                        <a:spcAft>
                          <a:spcPts val="0"/>
                        </a:spcAft>
                      </a:pPr>
                      <a:r>
                        <a:rPr lang="en-IN" sz="1800" dirty="0">
                          <a:effectLst/>
                          <a:latin typeface="Adobe Arabic" pitchFamily="18" charset="-78"/>
                          <a:cs typeface="Adobe Arabic" pitchFamily="18" charset="-78"/>
                        </a:rPr>
                        <a:t>To be observed after execution</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spcBef>
                          <a:spcPts val="0"/>
                        </a:spcBef>
                        <a:spcAft>
                          <a:spcPts val="0"/>
                        </a:spcAft>
                      </a:pPr>
                      <a:r>
                        <a:rPr lang="en-IN" sz="1800" dirty="0">
                          <a:effectLst/>
                          <a:latin typeface="Adobe Arabic" pitchFamily="18" charset="-78"/>
                          <a:cs typeface="Adobe Arabic" pitchFamily="18" charset="-78"/>
                        </a:rPr>
                        <a:t>Display the selected package</a:t>
                      </a:r>
                      <a:endParaRPr lang="en-US" sz="1600" dirty="0">
                        <a:effectLst/>
                        <a:latin typeface="Adobe Arabic" pitchFamily="18" charset="-78"/>
                        <a:ea typeface="Times New Roman"/>
                        <a:cs typeface="Adobe Arabic" pitchFamily="18" charset="-78"/>
                      </a:endParaRPr>
                    </a:p>
                  </a:txBody>
                  <a:tcPr marL="68580" marR="68580" marT="0" marB="0" anchor="ctr"/>
                </a:tc>
              </a:tr>
              <a:tr h="198755">
                <a:tc>
                  <a:txBody>
                    <a:bodyPr/>
                    <a:lstStyle/>
                    <a:p>
                      <a:pPr marL="0" marR="0" algn="r">
                        <a:spcBef>
                          <a:spcPts val="0"/>
                        </a:spcBef>
                        <a:spcAft>
                          <a:spcPts val="0"/>
                        </a:spcAft>
                      </a:pPr>
                      <a:r>
                        <a:rPr lang="en-IN" sz="1800" dirty="0">
                          <a:effectLst/>
                          <a:latin typeface="Adobe Arabic" pitchFamily="18" charset="-78"/>
                          <a:cs typeface="Adobe Arabic" pitchFamily="18" charset="-78"/>
                        </a:rPr>
                        <a:t>2</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spcBef>
                          <a:spcPts val="0"/>
                        </a:spcBef>
                        <a:spcAft>
                          <a:spcPts val="0"/>
                        </a:spcAft>
                      </a:pPr>
                      <a:r>
                        <a:rPr lang="en-IN" sz="1800" dirty="0">
                          <a:effectLst/>
                          <a:latin typeface="Adobe Arabic" pitchFamily="18" charset="-78"/>
                          <a:cs typeface="Adobe Arabic" pitchFamily="18" charset="-78"/>
                        </a:rPr>
                        <a:t>Package is not selected</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spcBef>
                          <a:spcPts val="0"/>
                        </a:spcBef>
                        <a:spcAft>
                          <a:spcPts val="0"/>
                        </a:spcAft>
                      </a:pPr>
                      <a:r>
                        <a:rPr lang="en-IN" sz="1800" dirty="0">
                          <a:effectLst/>
                          <a:latin typeface="Adobe Arabic" pitchFamily="18" charset="-78"/>
                          <a:cs typeface="Adobe Arabic" pitchFamily="18" charset="-78"/>
                        </a:rPr>
                        <a:t>To be observed after execution</a:t>
                      </a:r>
                      <a:endParaRPr lang="en-US" sz="1600" dirty="0">
                        <a:effectLst/>
                        <a:latin typeface="Adobe Arabic" pitchFamily="18" charset="-78"/>
                        <a:ea typeface="Times New Roman"/>
                        <a:cs typeface="Adobe Arabic" pitchFamily="18" charset="-78"/>
                      </a:endParaRPr>
                    </a:p>
                  </a:txBody>
                  <a:tcPr marL="68580" marR="68580" marT="0" marB="0" anchor="ctr"/>
                </a:tc>
                <a:tc>
                  <a:txBody>
                    <a:bodyPr/>
                    <a:lstStyle/>
                    <a:p>
                      <a:pPr marL="0" marR="0">
                        <a:spcBef>
                          <a:spcPts val="0"/>
                        </a:spcBef>
                        <a:spcAft>
                          <a:spcPts val="0"/>
                        </a:spcAft>
                      </a:pPr>
                      <a:r>
                        <a:rPr lang="en-IN" sz="1800" dirty="0">
                          <a:effectLst/>
                          <a:latin typeface="Adobe Arabic" pitchFamily="18" charset="-78"/>
                          <a:cs typeface="Adobe Arabic" pitchFamily="18" charset="-78"/>
                        </a:rPr>
                        <a:t>Show the packages to select until one is selected</a:t>
                      </a:r>
                      <a:endParaRPr lang="en-US" sz="1600" dirty="0">
                        <a:effectLst/>
                        <a:latin typeface="Adobe Arabic" pitchFamily="18" charset="-78"/>
                        <a:ea typeface="Times New Roman"/>
                        <a:cs typeface="Adobe Arabic" pitchFamily="18" charset="-78"/>
                      </a:endParaRPr>
                    </a:p>
                  </a:txBody>
                  <a:tcPr marL="68580" marR="68580" marT="0" marB="0" anchor="ctr"/>
                </a:tc>
              </a:tr>
            </a:tbl>
          </a:graphicData>
        </a:graphic>
      </p:graphicFrame>
      <p:sp>
        <p:nvSpPr>
          <p:cNvPr id="8" name="Rectangle 2"/>
          <p:cNvSpPr>
            <a:spLocks noChangeArrowheads="1"/>
          </p:cNvSpPr>
          <p:nvPr/>
        </p:nvSpPr>
        <p:spPr bwMode="auto">
          <a:xfrm>
            <a:off x="1828800" y="381000"/>
            <a:ext cx="5715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CYCLOMATIC COMPLEXITY OF RESULTANT GRAPH</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V (G) = Number of regions</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          = 2</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V (G) = Edges-Nodes+2</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          = 8-8+2</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          =2</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V (G) = Predicate nodes+1</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          = 1+1</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          = 2</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LINEARLY INDEPENDENT PATHS FOR FLOW GRAPHS</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Path 1: </a:t>
            </a: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1-2-3-4-5-6-7-8-9-10</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Path 2: </a:t>
            </a:r>
            <a:r>
              <a:rPr kumimoji="0" lang="en-US" altLang="en-US" sz="2000" b="0" i="0" u="none" strike="noStrike" cap="none" normalizeH="0" baseline="0" dirty="0" smtClean="0">
                <a:ln>
                  <a:noFill/>
                </a:ln>
                <a:solidFill>
                  <a:schemeClr val="tx1"/>
                </a:solidFill>
                <a:effectLst/>
                <a:latin typeface="Adobe Arabic" pitchFamily="18" charset="-78"/>
                <a:ea typeface="Times New Roman" pitchFamily="18" charset="0"/>
                <a:cs typeface="Adobe Arabic" pitchFamily="18" charset="-78"/>
              </a:rPr>
              <a:t>1-2-3-4-5-6-7-8-4-5-6-7-8-9-10</a:t>
            </a:r>
            <a:endParaRPr kumimoji="0" lang="en-US" altLang="en-US" sz="1000" b="0" i="0" u="none" strike="noStrike" cap="none" normalizeH="0" baseline="0" dirty="0" smtClean="0">
              <a:ln>
                <a:noFill/>
              </a:ln>
              <a:solidFill>
                <a:schemeClr val="tx1"/>
              </a:solidFill>
              <a:effectLst/>
              <a:latin typeface="Adobe Arabic" pitchFamily="18" charset="-78"/>
              <a:cs typeface="Adobe Arabic" pitchFamily="18" charset="-78"/>
            </a:endParaRPr>
          </a:p>
        </p:txBody>
      </p:sp>
      <p:sp>
        <p:nvSpPr>
          <p:cNvPr id="10" name="TextBox 9"/>
          <p:cNvSpPr txBox="1"/>
          <p:nvPr/>
        </p:nvSpPr>
        <p:spPr>
          <a:xfrm>
            <a:off x="3962400" y="6292334"/>
            <a:ext cx="1937657" cy="369332"/>
          </a:xfrm>
          <a:prstGeom prst="rect">
            <a:avLst/>
          </a:prstGeom>
          <a:noFill/>
        </p:spPr>
        <p:txBody>
          <a:bodyPr wrap="square" rtlCol="0">
            <a:spAutoFit/>
          </a:bodyPr>
          <a:lstStyle/>
          <a:p>
            <a:pPr lvl="0" eaLnBrk="0" fontAlgn="base" hangingPunct="0">
              <a:spcBef>
                <a:spcPct val="0"/>
              </a:spcBef>
              <a:spcAft>
                <a:spcPct val="0"/>
              </a:spcAft>
            </a:pPr>
            <a:r>
              <a:rPr lang="en-US" altLang="en-US" b="1" dirty="0" smtClean="0">
                <a:latin typeface="Adobe Arabic" pitchFamily="18" charset="-78"/>
                <a:ea typeface="Times New Roman" pitchFamily="18" charset="0"/>
                <a:cs typeface="Adobe Arabic" pitchFamily="18" charset="-78"/>
              </a:rPr>
              <a:t>Table: </a:t>
            </a:r>
            <a:r>
              <a:rPr lang="en-US" altLang="en-US" b="1" dirty="0">
                <a:latin typeface="Adobe Arabic" pitchFamily="18" charset="-78"/>
                <a:ea typeface="Times New Roman" pitchFamily="18" charset="0"/>
                <a:cs typeface="Adobe Arabic" pitchFamily="18" charset="-78"/>
              </a:rPr>
              <a:t>Test Cases Table</a:t>
            </a:r>
            <a:r>
              <a:rPr lang="en-US" altLang="en-US" sz="900" b="1" dirty="0">
                <a:latin typeface="Adobe Arabic" pitchFamily="18" charset="-78"/>
                <a:cs typeface="Adobe Arabic" pitchFamily="18" charset="-78"/>
              </a:rPr>
              <a:t> </a:t>
            </a:r>
            <a:endParaRPr lang="en-US" altLang="en-US" sz="2800" b="1" dirty="0">
              <a:latin typeface="Adobe Arabic" pitchFamily="18" charset="-78"/>
              <a:cs typeface="Adobe Arabic" pitchFamily="18" charset="-78"/>
            </a:endParaRPr>
          </a:p>
        </p:txBody>
      </p:sp>
    </p:spTree>
    <p:extLst>
      <p:ext uri="{BB962C8B-B14F-4D97-AF65-F5344CB8AC3E}">
        <p14:creationId xmlns:p14="http://schemas.microsoft.com/office/powerpoint/2010/main" val="3017802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276600" y="3581400"/>
            <a:ext cx="5562600" cy="685800"/>
          </a:xfrm>
        </p:spPr>
        <p:txBody>
          <a:bodyPr>
            <a:noAutofit/>
          </a:bodyPr>
          <a:lstStyle/>
          <a:p>
            <a:pPr>
              <a:defRPr/>
            </a:pPr>
            <a:r>
              <a:rPr lang="en-US" sz="6600" dirty="0" smtClean="0">
                <a:latin typeface="Adobe Caslon Pro Bold" pitchFamily="18" charset="0"/>
              </a:rPr>
              <a:t>screenshots</a:t>
            </a:r>
            <a:endParaRPr lang="en-US" sz="7200" dirty="0" smtClean="0">
              <a:latin typeface="Adobe Caslon Pro Bold" pitchFamily="18" charset="0"/>
            </a:endParaRPr>
          </a:p>
        </p:txBody>
      </p:sp>
    </p:spTree>
    <p:custDataLst>
      <p:tags r:id="rId1"/>
    </p:custDataLst>
    <p:extLst>
      <p:ext uri="{BB962C8B-B14F-4D97-AF65-F5344CB8AC3E}">
        <p14:creationId xmlns:p14="http://schemas.microsoft.com/office/powerpoint/2010/main" val="42383453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 calcmode="lin" valueType="num">
                                      <p:cBhvr>
                                        <p:cTn id="7" dur="500" fill="hold"/>
                                        <p:tgtEl>
                                          <p:spTgt spid="620546"/>
                                        </p:tgtEl>
                                        <p:attrNameLst>
                                          <p:attrName>ppt_w</p:attrName>
                                        </p:attrNameLst>
                                      </p:cBhvr>
                                      <p:tavLst>
                                        <p:tav tm="0">
                                          <p:val>
                                            <p:fltVal val="0"/>
                                          </p:val>
                                        </p:tav>
                                        <p:tav tm="100000">
                                          <p:val>
                                            <p:strVal val="#ppt_w"/>
                                          </p:val>
                                        </p:tav>
                                      </p:tavLst>
                                    </p:anim>
                                    <p:anim calcmode="lin" valueType="num">
                                      <p:cBhvr>
                                        <p:cTn id="8" dur="500" fill="hold"/>
                                        <p:tgtEl>
                                          <p:spTgt spid="620546"/>
                                        </p:tgtEl>
                                        <p:attrNameLst>
                                          <p:attrName>ppt_h</p:attrName>
                                        </p:attrNameLst>
                                      </p:cBhvr>
                                      <p:tavLst>
                                        <p:tav tm="0">
                                          <p:val>
                                            <p:fltVal val="0"/>
                                          </p:val>
                                        </p:tav>
                                        <p:tav tm="100000">
                                          <p:val>
                                            <p:strVal val="#ppt_h"/>
                                          </p:val>
                                        </p:tav>
                                      </p:tavLst>
                                    </p:anim>
                                    <p:animEffect transition="in" filter="fade">
                                      <p:cBhvr>
                                        <p:cTn id="9" dur="5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pic>
        <p:nvPicPr>
          <p:cNvPr id="5" name="image17.jpeg" descr="C:\Users\Compaq\Desktop\sr1.jpg"/>
          <p:cNvPicPr/>
          <p:nvPr/>
        </p:nvPicPr>
        <p:blipFill>
          <a:blip r:embed="rId4" cstate="print"/>
          <a:stretch>
            <a:fillRect/>
          </a:stretch>
        </p:blipFill>
        <p:spPr>
          <a:xfrm>
            <a:off x="228600" y="1216025"/>
            <a:ext cx="2401570" cy="381317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692391971"/>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0</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609600" y="5405735"/>
            <a:ext cx="2413161" cy="461665"/>
          </a:xfrm>
          <a:prstGeom prst="rect">
            <a:avLst/>
          </a:prstGeom>
        </p:spPr>
        <p:txBody>
          <a:bodyPr wrap="none">
            <a:spAutoFit/>
          </a:bodyPr>
          <a:lstStyle/>
          <a:p>
            <a:r>
              <a:rPr lang="en-US" sz="2400" dirty="0" smtClean="0">
                <a:solidFill>
                  <a:srgbClr val="162A10"/>
                </a:solidFill>
                <a:latin typeface="Adobe Caslon Pro Bold" pitchFamily="18" charset="0"/>
              </a:rPr>
              <a:t>1. Display </a:t>
            </a:r>
            <a:r>
              <a:rPr lang="en-US" sz="2400" dirty="0">
                <a:solidFill>
                  <a:srgbClr val="162A10"/>
                </a:solidFill>
                <a:latin typeface="Adobe Caslon Pro Bold" pitchFamily="18" charset="0"/>
              </a:rPr>
              <a:t>Screen</a:t>
            </a:r>
          </a:p>
        </p:txBody>
      </p:sp>
      <p:pic>
        <p:nvPicPr>
          <p:cNvPr id="13" name="image18.jpeg" descr="C:\Users\Compaq\Desktop\sr2.jpg"/>
          <p:cNvPicPr/>
          <p:nvPr/>
        </p:nvPicPr>
        <p:blipFill>
          <a:blip r:embed="rId5" cstate="print"/>
          <a:stretch>
            <a:fillRect/>
          </a:stretch>
        </p:blipFill>
        <p:spPr>
          <a:xfrm>
            <a:off x="4343400" y="1205793"/>
            <a:ext cx="2475295" cy="3823407"/>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912501326"/>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1</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4572000" y="5410200"/>
            <a:ext cx="3041025" cy="461665"/>
          </a:xfrm>
          <a:prstGeom prst="rect">
            <a:avLst/>
          </a:prstGeom>
        </p:spPr>
        <p:txBody>
          <a:bodyPr wrap="none">
            <a:spAutoFit/>
          </a:bodyPr>
          <a:lstStyle/>
          <a:p>
            <a:r>
              <a:rPr lang="en-US" sz="2400" dirty="0" smtClean="0">
                <a:solidFill>
                  <a:srgbClr val="162A10"/>
                </a:solidFill>
                <a:latin typeface="Adobe Caslon Pro Bold" pitchFamily="18" charset="0"/>
              </a:rPr>
              <a:t>2. </a:t>
            </a:r>
            <a:r>
              <a:rPr lang="en-US" sz="2400" dirty="0">
                <a:solidFill>
                  <a:srgbClr val="162A10"/>
                </a:solidFill>
                <a:latin typeface="Adobe Caslon Pro Bold" pitchFamily="18" charset="0"/>
              </a:rPr>
              <a:t>Registration Screen</a:t>
            </a:r>
          </a:p>
        </p:txBody>
      </p:sp>
    </p:spTree>
    <p:extLst>
      <p:ext uri="{BB962C8B-B14F-4D97-AF65-F5344CB8AC3E}">
        <p14:creationId xmlns:p14="http://schemas.microsoft.com/office/powerpoint/2010/main" val="1504210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054158446"/>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1</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339256" y="5405735"/>
            <a:ext cx="3318344" cy="461665"/>
          </a:xfrm>
          <a:prstGeom prst="rect">
            <a:avLst/>
          </a:prstGeom>
        </p:spPr>
        <p:txBody>
          <a:bodyPr wrap="none">
            <a:spAutoFit/>
          </a:bodyPr>
          <a:lstStyle/>
          <a:p>
            <a:r>
              <a:rPr lang="en-US" sz="2400" dirty="0" smtClean="0">
                <a:solidFill>
                  <a:srgbClr val="162A10"/>
                </a:solidFill>
                <a:latin typeface="Adobe Caslon Pro Bold" pitchFamily="18" charset="0"/>
              </a:rPr>
              <a:t>3. </a:t>
            </a:r>
            <a:r>
              <a:rPr lang="en-US" sz="2400" dirty="0">
                <a:solidFill>
                  <a:srgbClr val="162A10"/>
                </a:solidFill>
                <a:latin typeface="Adobe Caslon Pro Bold" pitchFamily="18" charset="0"/>
              </a:rPr>
              <a:t>Registration </a:t>
            </a:r>
            <a:r>
              <a:rPr lang="en-US" sz="2400" dirty="0" smtClean="0">
                <a:solidFill>
                  <a:srgbClr val="162A10"/>
                </a:solidFill>
                <a:latin typeface="Adobe Caslon Pro Bold" pitchFamily="18" charset="0"/>
              </a:rPr>
              <a:t>Screen-1</a:t>
            </a:r>
            <a:endParaRPr lang="en-US" sz="2400" dirty="0">
              <a:solidFill>
                <a:srgbClr val="162A10"/>
              </a:solidFill>
              <a:latin typeface="Adobe Caslon Pro Bold"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65370272"/>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3</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4572000" y="5410200"/>
            <a:ext cx="3318344" cy="461665"/>
          </a:xfrm>
          <a:prstGeom prst="rect">
            <a:avLst/>
          </a:prstGeom>
        </p:spPr>
        <p:txBody>
          <a:bodyPr wrap="none">
            <a:spAutoFit/>
          </a:bodyPr>
          <a:lstStyle/>
          <a:p>
            <a:r>
              <a:rPr lang="en-US" sz="2400" dirty="0">
                <a:solidFill>
                  <a:srgbClr val="162A10"/>
                </a:solidFill>
                <a:latin typeface="Adobe Caslon Pro Bold" pitchFamily="18" charset="0"/>
              </a:rPr>
              <a:t>4</a:t>
            </a:r>
            <a:r>
              <a:rPr lang="en-US" sz="2400" dirty="0" smtClean="0">
                <a:solidFill>
                  <a:srgbClr val="162A10"/>
                </a:solidFill>
                <a:latin typeface="Adobe Caslon Pro Bold" pitchFamily="18" charset="0"/>
              </a:rPr>
              <a:t>. </a:t>
            </a:r>
            <a:r>
              <a:rPr lang="en-US" sz="2400" dirty="0">
                <a:solidFill>
                  <a:srgbClr val="162A10"/>
                </a:solidFill>
                <a:latin typeface="Adobe Caslon Pro Bold" pitchFamily="18" charset="0"/>
              </a:rPr>
              <a:t>Registration </a:t>
            </a:r>
            <a:r>
              <a:rPr lang="en-US" sz="2400" dirty="0" smtClean="0">
                <a:solidFill>
                  <a:srgbClr val="162A10"/>
                </a:solidFill>
                <a:latin typeface="Adobe Caslon Pro Bold" pitchFamily="18" charset="0"/>
              </a:rPr>
              <a:t>Screen-2</a:t>
            </a:r>
            <a:endParaRPr lang="en-US" sz="2400" dirty="0">
              <a:solidFill>
                <a:srgbClr val="162A10"/>
              </a:solidFill>
              <a:latin typeface="Adobe Caslon Pro Bold" pitchFamily="18" charset="0"/>
            </a:endParaRPr>
          </a:p>
        </p:txBody>
      </p:sp>
      <p:pic>
        <p:nvPicPr>
          <p:cNvPr id="15" name="image19.jpeg" descr="C:\Users\Compaq\Desktop\sr3.jpg"/>
          <p:cNvPicPr/>
          <p:nvPr/>
        </p:nvPicPr>
        <p:blipFill>
          <a:blip r:embed="rId4" cstate="print"/>
          <a:stretch>
            <a:fillRect/>
          </a:stretch>
        </p:blipFill>
        <p:spPr>
          <a:xfrm>
            <a:off x="228600" y="1223087"/>
            <a:ext cx="2362200" cy="3806113"/>
          </a:xfrm>
          <a:prstGeom prst="rect">
            <a:avLst/>
          </a:prstGeom>
        </p:spPr>
      </p:pic>
      <p:pic>
        <p:nvPicPr>
          <p:cNvPr id="17" name="image20.jpeg" descr="C:\Users\Compaq\Desktop\sr5.jpg"/>
          <p:cNvPicPr/>
          <p:nvPr/>
        </p:nvPicPr>
        <p:blipFill>
          <a:blip r:embed="rId5" cstate="print"/>
          <a:stretch>
            <a:fillRect/>
          </a:stretch>
        </p:blipFill>
        <p:spPr>
          <a:xfrm>
            <a:off x="4445635" y="1295400"/>
            <a:ext cx="2336165" cy="3678798"/>
          </a:xfrm>
          <a:prstGeom prst="rect">
            <a:avLst/>
          </a:prstGeom>
        </p:spPr>
      </p:pic>
    </p:spTree>
    <p:extLst>
      <p:ext uri="{BB962C8B-B14F-4D97-AF65-F5344CB8AC3E}">
        <p14:creationId xmlns:p14="http://schemas.microsoft.com/office/powerpoint/2010/main" val="34986472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4669890"/>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3</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381000" y="5405735"/>
            <a:ext cx="3318344" cy="461665"/>
          </a:xfrm>
          <a:prstGeom prst="rect">
            <a:avLst/>
          </a:prstGeom>
        </p:spPr>
        <p:txBody>
          <a:bodyPr wrap="none">
            <a:spAutoFit/>
          </a:bodyPr>
          <a:lstStyle/>
          <a:p>
            <a:r>
              <a:rPr lang="en-US" sz="2400" dirty="0" smtClean="0">
                <a:solidFill>
                  <a:srgbClr val="162A10"/>
                </a:solidFill>
                <a:latin typeface="Adobe Caslon Pro Bold" pitchFamily="18" charset="0"/>
              </a:rPr>
              <a:t>5. </a:t>
            </a:r>
            <a:r>
              <a:rPr lang="en-US" sz="2400" dirty="0">
                <a:solidFill>
                  <a:srgbClr val="162A10"/>
                </a:solidFill>
                <a:latin typeface="Adobe Caslon Pro Bold" pitchFamily="18" charset="0"/>
              </a:rPr>
              <a:t>Registration </a:t>
            </a:r>
            <a:r>
              <a:rPr lang="en-US" sz="2400" dirty="0" smtClean="0">
                <a:solidFill>
                  <a:srgbClr val="162A10"/>
                </a:solidFill>
                <a:latin typeface="Adobe Caslon Pro Bold" pitchFamily="18" charset="0"/>
              </a:rPr>
              <a:t>Screen-3</a:t>
            </a:r>
            <a:endParaRPr lang="en-US" sz="2400" dirty="0">
              <a:solidFill>
                <a:srgbClr val="162A10"/>
              </a:solidFill>
              <a:latin typeface="Adobe Caslon Pro Bold"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128281717"/>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10</a:t>
                      </a:r>
                      <a:endParaRPr lang="en-US" dirty="0" smtClean="0"/>
                    </a:p>
                    <a:p>
                      <a:r>
                        <a:rPr lang="en-US" b="1" dirty="0" smtClean="0"/>
                        <a:t> </a:t>
                      </a:r>
                      <a:endParaRPr lang="en-US" dirty="0" smtClean="0"/>
                    </a:p>
                    <a:p>
                      <a:r>
                        <a:rPr lang="en-US" b="1" dirty="0" smtClean="0"/>
                        <a:t>EO  : 0</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4572000" y="5410200"/>
            <a:ext cx="3841436" cy="461665"/>
          </a:xfrm>
          <a:prstGeom prst="rect">
            <a:avLst/>
          </a:prstGeom>
        </p:spPr>
        <p:txBody>
          <a:bodyPr wrap="none">
            <a:spAutoFit/>
          </a:bodyPr>
          <a:lstStyle/>
          <a:p>
            <a:r>
              <a:rPr lang="en-US" sz="2400" dirty="0" smtClean="0">
                <a:solidFill>
                  <a:srgbClr val="162A10"/>
                </a:solidFill>
                <a:latin typeface="Adobe Caslon Pro Bold" pitchFamily="18" charset="0"/>
              </a:rPr>
              <a:t>6. Upload the Details Screen</a:t>
            </a:r>
            <a:endParaRPr lang="en-US" sz="2400" dirty="0">
              <a:solidFill>
                <a:srgbClr val="162A10"/>
              </a:solidFill>
              <a:latin typeface="Adobe Caslon Pro Bold" pitchFamily="18" charset="0"/>
            </a:endParaRPr>
          </a:p>
        </p:txBody>
      </p:sp>
      <p:pic>
        <p:nvPicPr>
          <p:cNvPr id="15" name="image21.jpeg" descr="C:\Users\Compaq\Desktop\sr4.jpg"/>
          <p:cNvPicPr/>
          <p:nvPr/>
        </p:nvPicPr>
        <p:blipFill>
          <a:blip r:embed="rId4" cstate="print"/>
          <a:stretch>
            <a:fillRect/>
          </a:stretch>
        </p:blipFill>
        <p:spPr>
          <a:xfrm>
            <a:off x="336485" y="1218461"/>
            <a:ext cx="2254315" cy="3810739"/>
          </a:xfrm>
          <a:prstGeom prst="rect">
            <a:avLst/>
          </a:prstGeom>
        </p:spPr>
      </p:pic>
      <p:pic>
        <p:nvPicPr>
          <p:cNvPr id="17" name="image22.jpeg" descr="C:\Users\Compaq\Desktop\sr6.jpg"/>
          <p:cNvPicPr/>
          <p:nvPr/>
        </p:nvPicPr>
        <p:blipFill>
          <a:blip r:embed="rId5" cstate="print"/>
          <a:stretch>
            <a:fillRect/>
          </a:stretch>
        </p:blipFill>
        <p:spPr>
          <a:xfrm>
            <a:off x="4472992" y="1219200"/>
            <a:ext cx="2315107" cy="3835944"/>
          </a:xfrm>
          <a:prstGeom prst="rect">
            <a:avLst/>
          </a:prstGeom>
        </p:spPr>
      </p:pic>
    </p:spTree>
    <p:extLst>
      <p:ext uri="{BB962C8B-B14F-4D97-AF65-F5344CB8AC3E}">
        <p14:creationId xmlns:p14="http://schemas.microsoft.com/office/powerpoint/2010/main" val="42444592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977057165"/>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3</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457200" y="5405735"/>
            <a:ext cx="2209066" cy="461665"/>
          </a:xfrm>
          <a:prstGeom prst="rect">
            <a:avLst/>
          </a:prstGeom>
        </p:spPr>
        <p:txBody>
          <a:bodyPr wrap="none">
            <a:spAutoFit/>
          </a:bodyPr>
          <a:lstStyle/>
          <a:p>
            <a:r>
              <a:rPr lang="en-US" sz="2400" dirty="0" smtClean="0">
                <a:solidFill>
                  <a:srgbClr val="162A10"/>
                </a:solidFill>
                <a:latin typeface="Adobe Caslon Pro Bold" pitchFamily="18" charset="0"/>
              </a:rPr>
              <a:t>7. Login Screen</a:t>
            </a:r>
            <a:endParaRPr lang="en-US" sz="2400" dirty="0">
              <a:solidFill>
                <a:srgbClr val="162A10"/>
              </a:solidFill>
              <a:latin typeface="Adobe Caslon Pro Bold"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5429236"/>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1</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4572000" y="5410200"/>
            <a:ext cx="2871299" cy="461665"/>
          </a:xfrm>
          <a:prstGeom prst="rect">
            <a:avLst/>
          </a:prstGeom>
        </p:spPr>
        <p:txBody>
          <a:bodyPr wrap="none">
            <a:spAutoFit/>
          </a:bodyPr>
          <a:lstStyle/>
          <a:p>
            <a:r>
              <a:rPr lang="en-US" sz="2400" dirty="0" smtClean="0">
                <a:solidFill>
                  <a:srgbClr val="162A10"/>
                </a:solidFill>
                <a:latin typeface="Adobe Caslon Pro Bold" pitchFamily="18" charset="0"/>
              </a:rPr>
              <a:t>8. Packages Screen-1</a:t>
            </a:r>
            <a:endParaRPr lang="en-US" sz="2400" dirty="0">
              <a:solidFill>
                <a:srgbClr val="162A10"/>
              </a:solidFill>
              <a:latin typeface="Adobe Caslon Pro Bold" pitchFamily="18" charset="0"/>
            </a:endParaRPr>
          </a:p>
        </p:txBody>
      </p:sp>
      <p:pic>
        <p:nvPicPr>
          <p:cNvPr id="15" name="image23.jpeg" descr="C:\Users\Compaq\Desktop\sr7.jpg"/>
          <p:cNvPicPr/>
          <p:nvPr/>
        </p:nvPicPr>
        <p:blipFill>
          <a:blip r:embed="rId4" cstate="print"/>
          <a:stretch>
            <a:fillRect/>
          </a:stretch>
        </p:blipFill>
        <p:spPr>
          <a:xfrm>
            <a:off x="304526" y="1219200"/>
            <a:ext cx="2273212" cy="3842533"/>
          </a:xfrm>
          <a:prstGeom prst="rect">
            <a:avLst/>
          </a:prstGeom>
        </p:spPr>
      </p:pic>
      <p:pic>
        <p:nvPicPr>
          <p:cNvPr id="17" name="image24.jpeg" descr="C:\Users\Compaq\Desktop\sr8.jpg"/>
          <p:cNvPicPr/>
          <p:nvPr/>
        </p:nvPicPr>
        <p:blipFill>
          <a:blip r:embed="rId5" cstate="print"/>
          <a:stretch>
            <a:fillRect/>
          </a:stretch>
        </p:blipFill>
        <p:spPr>
          <a:xfrm>
            <a:off x="4420820" y="1219200"/>
            <a:ext cx="2360980" cy="3874303"/>
          </a:xfrm>
          <a:prstGeom prst="rect">
            <a:avLst/>
          </a:prstGeom>
        </p:spPr>
      </p:pic>
    </p:spTree>
    <p:extLst>
      <p:ext uri="{BB962C8B-B14F-4D97-AF65-F5344CB8AC3E}">
        <p14:creationId xmlns:p14="http://schemas.microsoft.com/office/powerpoint/2010/main" val="356870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55024288"/>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1</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609600" y="5405735"/>
            <a:ext cx="2871299" cy="461665"/>
          </a:xfrm>
          <a:prstGeom prst="rect">
            <a:avLst/>
          </a:prstGeom>
        </p:spPr>
        <p:txBody>
          <a:bodyPr wrap="none">
            <a:spAutoFit/>
          </a:bodyPr>
          <a:lstStyle/>
          <a:p>
            <a:r>
              <a:rPr lang="en-US" sz="2400" dirty="0" smtClean="0">
                <a:solidFill>
                  <a:srgbClr val="162A10"/>
                </a:solidFill>
                <a:latin typeface="Adobe Caslon Pro Bold" pitchFamily="18" charset="0"/>
              </a:rPr>
              <a:t>9. Packages Screen-2</a:t>
            </a:r>
            <a:endParaRPr lang="en-US" sz="2400" dirty="0">
              <a:solidFill>
                <a:srgbClr val="162A10"/>
              </a:solidFill>
              <a:latin typeface="Adobe Caslon Pro Bold"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596785719"/>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6</a:t>
                      </a:r>
                      <a:endParaRPr lang="en-US" dirty="0" smtClean="0"/>
                    </a:p>
                    <a:p>
                      <a:r>
                        <a:rPr lang="en-US" b="1" dirty="0" smtClean="0"/>
                        <a:t> </a:t>
                      </a:r>
                      <a:endParaRPr lang="en-US" dirty="0" smtClean="0"/>
                    </a:p>
                    <a:p>
                      <a:r>
                        <a:rPr lang="en-US" b="1" dirty="0" smtClean="0"/>
                        <a:t>EO  : 0</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4572000" y="5410200"/>
            <a:ext cx="2983445" cy="461665"/>
          </a:xfrm>
          <a:prstGeom prst="rect">
            <a:avLst/>
          </a:prstGeom>
        </p:spPr>
        <p:txBody>
          <a:bodyPr wrap="none">
            <a:spAutoFit/>
          </a:bodyPr>
          <a:lstStyle/>
          <a:p>
            <a:r>
              <a:rPr lang="en-US" sz="2400" dirty="0" smtClean="0">
                <a:solidFill>
                  <a:srgbClr val="162A10"/>
                </a:solidFill>
                <a:latin typeface="Adobe Caslon Pro Bold" pitchFamily="18" charset="0"/>
              </a:rPr>
              <a:t>10. Payment Screen-1</a:t>
            </a:r>
            <a:endParaRPr lang="en-US" sz="2400" dirty="0">
              <a:solidFill>
                <a:srgbClr val="162A10"/>
              </a:solidFill>
              <a:latin typeface="Adobe Caslon Pro Bold" pitchFamily="18" charset="0"/>
            </a:endParaRPr>
          </a:p>
        </p:txBody>
      </p:sp>
      <p:pic>
        <p:nvPicPr>
          <p:cNvPr id="15" name="image25.jpeg" descr="C:\Users\Compaq\Desktop\sr9.jpg"/>
          <p:cNvPicPr/>
          <p:nvPr/>
        </p:nvPicPr>
        <p:blipFill>
          <a:blip r:embed="rId4" cstate="print"/>
          <a:stretch>
            <a:fillRect/>
          </a:stretch>
        </p:blipFill>
        <p:spPr>
          <a:xfrm>
            <a:off x="444500" y="1215390"/>
            <a:ext cx="2146300" cy="3813810"/>
          </a:xfrm>
          <a:prstGeom prst="rect">
            <a:avLst/>
          </a:prstGeom>
        </p:spPr>
      </p:pic>
      <p:pic>
        <p:nvPicPr>
          <p:cNvPr id="17" name="image26.jpeg" descr="C:\Users\Compaq\Desktop\sr10.jpg"/>
          <p:cNvPicPr/>
          <p:nvPr/>
        </p:nvPicPr>
        <p:blipFill>
          <a:blip r:embed="rId5" cstate="print"/>
          <a:stretch>
            <a:fillRect/>
          </a:stretch>
        </p:blipFill>
        <p:spPr>
          <a:xfrm>
            <a:off x="4572000" y="1219200"/>
            <a:ext cx="2190497" cy="3739515"/>
          </a:xfrm>
          <a:prstGeom prst="rect">
            <a:avLst/>
          </a:prstGeom>
        </p:spPr>
      </p:pic>
    </p:spTree>
    <p:extLst>
      <p:ext uri="{BB962C8B-B14F-4D97-AF65-F5344CB8AC3E}">
        <p14:creationId xmlns:p14="http://schemas.microsoft.com/office/powerpoint/2010/main" val="1956762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90735" flipH="1">
            <a:off x="383152" y="3659783"/>
            <a:ext cx="2895600" cy="3390489"/>
          </a:xfrm>
          <a:prstGeom prst="rect">
            <a:avLst/>
          </a:prstGeom>
        </p:spPr>
      </p:pic>
      <p:sp>
        <p:nvSpPr>
          <p:cNvPr id="7" name="TextBox 6"/>
          <p:cNvSpPr txBox="1"/>
          <p:nvPr/>
        </p:nvSpPr>
        <p:spPr>
          <a:xfrm>
            <a:off x="3276600" y="2087940"/>
            <a:ext cx="5257800" cy="4084260"/>
          </a:xfrm>
          <a:prstGeom prst="rect">
            <a:avLst/>
          </a:prstGeom>
          <a:noFill/>
        </p:spPr>
        <p:txBody>
          <a:bodyPr wrap="square" rtlCol="0">
            <a:normAutofit/>
          </a:bodyPr>
          <a:lstStyle/>
          <a:p>
            <a:r>
              <a:rPr lang="en-US" sz="7200" dirty="0" smtClean="0">
                <a:solidFill>
                  <a:schemeClr val="accent1">
                    <a:lumMod val="50000"/>
                  </a:schemeClr>
                </a:solidFill>
                <a:latin typeface="Adobe Caslon Pro Bold" pitchFamily="18" charset="0"/>
              </a:rPr>
              <a:t>D</a:t>
            </a:r>
            <a:r>
              <a:rPr lang="en-US" sz="5400" dirty="0" smtClean="0">
                <a:solidFill>
                  <a:schemeClr val="accent1">
                    <a:lumMod val="50000"/>
                  </a:schemeClr>
                </a:solidFill>
                <a:latin typeface="Adobe Caslon Pro Bold" pitchFamily="18" charset="0"/>
              </a:rPr>
              <a:t>ATA</a:t>
            </a:r>
            <a:r>
              <a:rPr lang="en-US" sz="7200" dirty="0" smtClean="0">
                <a:solidFill>
                  <a:schemeClr val="accent1">
                    <a:lumMod val="50000"/>
                  </a:schemeClr>
                </a:solidFill>
                <a:latin typeface="Adobe Caslon Pro Bold" pitchFamily="18" charset="0"/>
              </a:rPr>
              <a:t> F</a:t>
            </a:r>
            <a:r>
              <a:rPr lang="en-US" sz="5400" dirty="0" smtClean="0">
                <a:solidFill>
                  <a:schemeClr val="accent1">
                    <a:lumMod val="50000"/>
                  </a:schemeClr>
                </a:solidFill>
                <a:latin typeface="Adobe Caslon Pro Bold" pitchFamily="18" charset="0"/>
              </a:rPr>
              <a:t>LOW</a:t>
            </a:r>
            <a:r>
              <a:rPr lang="en-US" sz="7200" dirty="0" smtClean="0">
                <a:solidFill>
                  <a:schemeClr val="accent1">
                    <a:lumMod val="50000"/>
                  </a:schemeClr>
                </a:solidFill>
                <a:latin typeface="Adobe Caslon Pro Bold" pitchFamily="18" charset="0"/>
              </a:rPr>
              <a:t> D</a:t>
            </a:r>
            <a:r>
              <a:rPr lang="en-US" sz="5400" dirty="0" smtClean="0">
                <a:solidFill>
                  <a:schemeClr val="accent1">
                    <a:lumMod val="50000"/>
                  </a:schemeClr>
                </a:solidFill>
                <a:latin typeface="Adobe Caslon Pro Bold" pitchFamily="18" charset="0"/>
              </a:rPr>
              <a:t>IAGRAMS</a:t>
            </a:r>
            <a:endParaRPr lang="en-US" sz="5400" dirty="0">
              <a:solidFill>
                <a:schemeClr val="accent1">
                  <a:lumMod val="50000"/>
                </a:schemeClr>
              </a:solidFill>
              <a:latin typeface="Adobe Caslon Pro Bold"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7620000"/>
            <a:ext cx="7765663" cy="1647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86168164"/>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0</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609600" y="5405735"/>
            <a:ext cx="2983445" cy="461665"/>
          </a:xfrm>
          <a:prstGeom prst="rect">
            <a:avLst/>
          </a:prstGeom>
        </p:spPr>
        <p:txBody>
          <a:bodyPr wrap="none">
            <a:spAutoFit/>
          </a:bodyPr>
          <a:lstStyle/>
          <a:p>
            <a:r>
              <a:rPr lang="en-US" sz="2400" dirty="0" smtClean="0">
                <a:solidFill>
                  <a:srgbClr val="162A10"/>
                </a:solidFill>
                <a:latin typeface="Adobe Caslon Pro Bold" pitchFamily="18" charset="0"/>
              </a:rPr>
              <a:t>11. Payment Screen-2</a:t>
            </a:r>
            <a:endParaRPr lang="en-US" sz="2400" dirty="0">
              <a:solidFill>
                <a:srgbClr val="162A10"/>
              </a:solidFill>
              <a:latin typeface="Adobe Caslon Pro Bold"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773910397"/>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6</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1</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1</a:t>
                      </a:r>
                      <a:endParaRPr lang="en-US" dirty="0" smtClean="0"/>
                    </a:p>
                  </a:txBody>
                  <a:tcPr/>
                </a:tc>
              </a:tr>
            </a:tbl>
          </a:graphicData>
        </a:graphic>
      </p:graphicFrame>
      <p:sp>
        <p:nvSpPr>
          <p:cNvPr id="16" name="Rectangle 15"/>
          <p:cNvSpPr/>
          <p:nvPr/>
        </p:nvSpPr>
        <p:spPr>
          <a:xfrm>
            <a:off x="5334000" y="5410200"/>
            <a:ext cx="2269019" cy="461665"/>
          </a:xfrm>
          <a:prstGeom prst="rect">
            <a:avLst/>
          </a:prstGeom>
        </p:spPr>
        <p:txBody>
          <a:bodyPr wrap="none">
            <a:spAutoFit/>
          </a:bodyPr>
          <a:lstStyle/>
          <a:p>
            <a:r>
              <a:rPr lang="en-US" sz="2400" dirty="0" smtClean="0">
                <a:solidFill>
                  <a:srgbClr val="162A10"/>
                </a:solidFill>
                <a:latin typeface="Adobe Caslon Pro Bold" pitchFamily="18" charset="0"/>
              </a:rPr>
              <a:t>12. </a:t>
            </a:r>
            <a:r>
              <a:rPr lang="en-US" sz="2400" dirty="0" err="1" smtClean="0">
                <a:solidFill>
                  <a:srgbClr val="162A10"/>
                </a:solidFill>
                <a:latin typeface="Adobe Caslon Pro Bold" pitchFamily="18" charset="0"/>
              </a:rPr>
              <a:t>Homescreen</a:t>
            </a:r>
            <a:endParaRPr lang="en-US" sz="2400" dirty="0">
              <a:solidFill>
                <a:srgbClr val="162A10"/>
              </a:solidFill>
              <a:latin typeface="Adobe Caslon Pro Bold" pitchFamily="18" charset="0"/>
            </a:endParaRPr>
          </a:p>
        </p:txBody>
      </p:sp>
      <p:pic>
        <p:nvPicPr>
          <p:cNvPr id="15" name="image27.jpeg" descr="C:\Users\Compaq\Desktop\sr11.jpg"/>
          <p:cNvPicPr/>
          <p:nvPr/>
        </p:nvPicPr>
        <p:blipFill>
          <a:blip r:embed="rId4" cstate="print"/>
          <a:stretch>
            <a:fillRect/>
          </a:stretch>
        </p:blipFill>
        <p:spPr>
          <a:xfrm>
            <a:off x="349032" y="1239520"/>
            <a:ext cx="2241768" cy="3789680"/>
          </a:xfrm>
          <a:prstGeom prst="rect">
            <a:avLst/>
          </a:prstGeom>
        </p:spPr>
      </p:pic>
      <p:pic>
        <p:nvPicPr>
          <p:cNvPr id="17" name="image28.jpeg" descr="C:\Users\Compaq\Desktop\sr12.jpg"/>
          <p:cNvPicPr/>
          <p:nvPr/>
        </p:nvPicPr>
        <p:blipFill>
          <a:blip r:embed="rId5" cstate="print"/>
          <a:stretch>
            <a:fillRect/>
          </a:stretch>
        </p:blipFill>
        <p:spPr>
          <a:xfrm>
            <a:off x="4481230" y="1219200"/>
            <a:ext cx="2301805" cy="3813175"/>
          </a:xfrm>
          <a:prstGeom prst="rect">
            <a:avLst/>
          </a:prstGeom>
        </p:spPr>
      </p:pic>
    </p:spTree>
    <p:extLst>
      <p:ext uri="{BB962C8B-B14F-4D97-AF65-F5344CB8AC3E}">
        <p14:creationId xmlns:p14="http://schemas.microsoft.com/office/powerpoint/2010/main" val="3874501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306006232"/>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2</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457200" y="5405735"/>
            <a:ext cx="3105017" cy="461665"/>
          </a:xfrm>
          <a:prstGeom prst="rect">
            <a:avLst/>
          </a:prstGeom>
        </p:spPr>
        <p:txBody>
          <a:bodyPr wrap="none">
            <a:spAutoFit/>
          </a:bodyPr>
          <a:lstStyle/>
          <a:p>
            <a:r>
              <a:rPr lang="en-US" sz="2400" dirty="0" smtClean="0">
                <a:solidFill>
                  <a:srgbClr val="162A10"/>
                </a:solidFill>
                <a:latin typeface="Adobe Caslon Pro Bold" pitchFamily="18" charset="0"/>
              </a:rPr>
              <a:t>13. Create Plan </a:t>
            </a:r>
            <a:r>
              <a:rPr lang="en-US" sz="2400" dirty="0">
                <a:solidFill>
                  <a:srgbClr val="162A10"/>
                </a:solidFill>
                <a:latin typeface="Adobe Caslon Pro Bold" pitchFamily="18" charset="0"/>
              </a:rPr>
              <a:t>Screen</a:t>
            </a:r>
          </a:p>
        </p:txBody>
      </p:sp>
      <p:graphicFrame>
        <p:nvGraphicFramePr>
          <p:cNvPr id="14" name="Table 13"/>
          <p:cNvGraphicFramePr>
            <a:graphicFrameLocks noGrp="1"/>
          </p:cNvGraphicFramePr>
          <p:nvPr>
            <p:extLst>
              <p:ext uri="{D42A27DB-BD31-4B8C-83A1-F6EECF244321}">
                <p14:modId xmlns:p14="http://schemas.microsoft.com/office/powerpoint/2010/main" val="3159719802"/>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6</a:t>
                      </a:r>
                      <a:endParaRPr lang="en-US" dirty="0" smtClean="0"/>
                    </a:p>
                    <a:p>
                      <a:r>
                        <a:rPr lang="en-US" b="1" dirty="0" smtClean="0"/>
                        <a:t> </a:t>
                      </a:r>
                      <a:endParaRPr lang="en-US" dirty="0" smtClean="0"/>
                    </a:p>
                    <a:p>
                      <a:r>
                        <a:rPr lang="en-US" b="1" dirty="0" smtClean="0"/>
                        <a:t>EO  : 0</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4572000" y="5410200"/>
            <a:ext cx="3511154" cy="461665"/>
          </a:xfrm>
          <a:prstGeom prst="rect">
            <a:avLst/>
          </a:prstGeom>
        </p:spPr>
        <p:txBody>
          <a:bodyPr wrap="none">
            <a:spAutoFit/>
          </a:bodyPr>
          <a:lstStyle/>
          <a:p>
            <a:r>
              <a:rPr lang="en-US" sz="2400" dirty="0" smtClean="0">
                <a:solidFill>
                  <a:srgbClr val="162A10"/>
                </a:solidFill>
                <a:latin typeface="Adobe Caslon Pro Bold" pitchFamily="18" charset="0"/>
              </a:rPr>
              <a:t>14. Update Details </a:t>
            </a:r>
            <a:r>
              <a:rPr lang="en-US" sz="2400" dirty="0">
                <a:solidFill>
                  <a:srgbClr val="162A10"/>
                </a:solidFill>
                <a:latin typeface="Adobe Caslon Pro Bold" pitchFamily="18" charset="0"/>
              </a:rPr>
              <a:t>Screen</a:t>
            </a:r>
          </a:p>
        </p:txBody>
      </p:sp>
      <p:pic>
        <p:nvPicPr>
          <p:cNvPr id="15" name="image29.jpeg" descr="C:\Users\Compaq\Desktop\sr13.jpg"/>
          <p:cNvPicPr/>
          <p:nvPr/>
        </p:nvPicPr>
        <p:blipFill>
          <a:blip r:embed="rId4" cstate="print"/>
          <a:stretch>
            <a:fillRect/>
          </a:stretch>
        </p:blipFill>
        <p:spPr>
          <a:xfrm>
            <a:off x="316003" y="1222162"/>
            <a:ext cx="2274797" cy="3807038"/>
          </a:xfrm>
          <a:prstGeom prst="rect">
            <a:avLst/>
          </a:prstGeom>
        </p:spPr>
      </p:pic>
      <p:pic>
        <p:nvPicPr>
          <p:cNvPr id="17" name="image30.jpeg" descr="C:\Users\Compaq\Desktop\sr14.jpg"/>
          <p:cNvPicPr/>
          <p:nvPr/>
        </p:nvPicPr>
        <p:blipFill>
          <a:blip r:embed="rId5" cstate="print"/>
          <a:stretch>
            <a:fillRect/>
          </a:stretch>
        </p:blipFill>
        <p:spPr>
          <a:xfrm>
            <a:off x="4575443" y="1219200"/>
            <a:ext cx="2206357" cy="3766820"/>
          </a:xfrm>
          <a:prstGeom prst="rect">
            <a:avLst/>
          </a:prstGeom>
        </p:spPr>
      </p:pic>
    </p:spTree>
    <p:extLst>
      <p:ext uri="{BB962C8B-B14F-4D97-AF65-F5344CB8AC3E}">
        <p14:creationId xmlns:p14="http://schemas.microsoft.com/office/powerpoint/2010/main" val="17445260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049946777"/>
              </p:ext>
            </p:extLst>
          </p:nvPr>
        </p:nvGraphicFramePr>
        <p:xfrm>
          <a:off x="26670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1</a:t>
                      </a:r>
                      <a:endParaRPr lang="en-US" dirty="0" smtClean="0"/>
                    </a:p>
                    <a:p>
                      <a:r>
                        <a:rPr lang="en-US" b="1" dirty="0" smtClean="0"/>
                        <a:t> </a:t>
                      </a:r>
                      <a:endParaRPr lang="en-US" dirty="0" smtClean="0"/>
                    </a:p>
                    <a:p>
                      <a:r>
                        <a:rPr lang="en-US" b="1" dirty="0" smtClean="0"/>
                        <a:t>EO  : 1</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228600" y="5405735"/>
            <a:ext cx="3659976" cy="461665"/>
          </a:xfrm>
          <a:prstGeom prst="rect">
            <a:avLst/>
          </a:prstGeom>
        </p:spPr>
        <p:txBody>
          <a:bodyPr wrap="none">
            <a:spAutoFit/>
          </a:bodyPr>
          <a:lstStyle/>
          <a:p>
            <a:r>
              <a:rPr lang="en-US" sz="2400" dirty="0" smtClean="0">
                <a:solidFill>
                  <a:srgbClr val="162A10"/>
                </a:solidFill>
                <a:latin typeface="Adobe Caslon Pro Bold" pitchFamily="18" charset="0"/>
              </a:rPr>
              <a:t>15. Progress Report Screen</a:t>
            </a:r>
            <a:endParaRPr lang="en-US" sz="2400" dirty="0">
              <a:solidFill>
                <a:srgbClr val="162A10"/>
              </a:solidFill>
              <a:latin typeface="Adobe Caslon Pro Bold"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973659281"/>
              </p:ext>
            </p:extLst>
          </p:nvPr>
        </p:nvGraphicFramePr>
        <p:xfrm>
          <a:off x="6858000" y="213360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2</a:t>
                      </a:r>
                      <a:endParaRPr lang="en-US" dirty="0" smtClean="0"/>
                    </a:p>
                    <a:p>
                      <a:r>
                        <a:rPr lang="en-US" b="1" dirty="0" smtClean="0"/>
                        <a:t> </a:t>
                      </a:r>
                      <a:endParaRPr lang="en-US" dirty="0" smtClean="0"/>
                    </a:p>
                    <a:p>
                      <a:r>
                        <a:rPr lang="en-US" b="1" dirty="0" smtClean="0"/>
                        <a:t>EO  : 0</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0</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6" name="Rectangle 15"/>
          <p:cNvSpPr/>
          <p:nvPr/>
        </p:nvSpPr>
        <p:spPr>
          <a:xfrm>
            <a:off x="5002232" y="5410200"/>
            <a:ext cx="2617768" cy="461665"/>
          </a:xfrm>
          <a:prstGeom prst="rect">
            <a:avLst/>
          </a:prstGeom>
        </p:spPr>
        <p:txBody>
          <a:bodyPr wrap="none">
            <a:spAutoFit/>
          </a:bodyPr>
          <a:lstStyle/>
          <a:p>
            <a:r>
              <a:rPr lang="en-US" sz="2400" dirty="0" smtClean="0">
                <a:solidFill>
                  <a:srgbClr val="162A10"/>
                </a:solidFill>
                <a:latin typeface="Adobe Caslon Pro Bold" pitchFamily="18" charset="0"/>
              </a:rPr>
              <a:t>16. Queries Screen</a:t>
            </a:r>
            <a:endParaRPr lang="en-US" sz="2400" dirty="0">
              <a:solidFill>
                <a:srgbClr val="162A10"/>
              </a:solidFill>
              <a:latin typeface="Adobe Caslon Pro Bold" pitchFamily="18" charset="0"/>
            </a:endParaRPr>
          </a:p>
        </p:txBody>
      </p:sp>
      <p:pic>
        <p:nvPicPr>
          <p:cNvPr id="15" name="image31.jpeg" descr="C:\Users\Compaq\Desktop\sr15.jpg"/>
          <p:cNvPicPr/>
          <p:nvPr/>
        </p:nvPicPr>
        <p:blipFill>
          <a:blip r:embed="rId4" cstate="print"/>
          <a:stretch>
            <a:fillRect/>
          </a:stretch>
        </p:blipFill>
        <p:spPr>
          <a:xfrm>
            <a:off x="422645" y="1200502"/>
            <a:ext cx="2168155" cy="3776910"/>
          </a:xfrm>
          <a:prstGeom prst="rect">
            <a:avLst/>
          </a:prstGeom>
        </p:spPr>
      </p:pic>
      <p:pic>
        <p:nvPicPr>
          <p:cNvPr id="17" name="image32.jpeg" descr="C:\Users\Compaq\Desktop\sr16.jpg"/>
          <p:cNvPicPr/>
          <p:nvPr/>
        </p:nvPicPr>
        <p:blipFill>
          <a:blip r:embed="rId5" cstate="print"/>
          <a:stretch>
            <a:fillRect/>
          </a:stretch>
        </p:blipFill>
        <p:spPr>
          <a:xfrm>
            <a:off x="4608830" y="1227455"/>
            <a:ext cx="2096770" cy="3725545"/>
          </a:xfrm>
          <a:prstGeom prst="rect">
            <a:avLst/>
          </a:prstGeom>
        </p:spPr>
      </p:pic>
    </p:spTree>
    <p:extLst>
      <p:ext uri="{BB962C8B-B14F-4D97-AF65-F5344CB8AC3E}">
        <p14:creationId xmlns:p14="http://schemas.microsoft.com/office/powerpoint/2010/main" val="38989286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69325"/>
            <a:ext cx="3886821" cy="82465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179" y="-457200"/>
            <a:ext cx="3886821" cy="824652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755256589"/>
              </p:ext>
            </p:extLst>
          </p:nvPr>
        </p:nvGraphicFramePr>
        <p:xfrm>
          <a:off x="5105400" y="2087880"/>
          <a:ext cx="936172" cy="2560320"/>
        </p:xfrm>
        <a:graphic>
          <a:graphicData uri="http://schemas.openxmlformats.org/drawingml/2006/table">
            <a:tbl>
              <a:tblPr>
                <a:tableStyleId>{5940675A-B579-460E-94D1-54222C63F5DA}</a:tableStyleId>
              </a:tblPr>
              <a:tblGrid>
                <a:gridCol w="936172"/>
              </a:tblGrid>
              <a:tr h="121920">
                <a:tc>
                  <a:txBody>
                    <a:bodyPr/>
                    <a:lstStyle/>
                    <a:p>
                      <a:r>
                        <a:rPr lang="en-US" b="1" dirty="0" smtClean="0"/>
                        <a:t>EI    : 2</a:t>
                      </a:r>
                      <a:endParaRPr lang="en-US" dirty="0" smtClean="0"/>
                    </a:p>
                    <a:p>
                      <a:r>
                        <a:rPr lang="en-US" b="1" dirty="0" smtClean="0"/>
                        <a:t> </a:t>
                      </a:r>
                      <a:endParaRPr lang="en-US" dirty="0" smtClean="0"/>
                    </a:p>
                    <a:p>
                      <a:r>
                        <a:rPr lang="en-US" b="1" dirty="0" smtClean="0"/>
                        <a:t>EO  : 0</a:t>
                      </a:r>
                      <a:endParaRPr lang="en-US" dirty="0" smtClean="0"/>
                    </a:p>
                    <a:p>
                      <a:r>
                        <a:rPr lang="en-US" b="1" dirty="0" smtClean="0"/>
                        <a:t> </a:t>
                      </a:r>
                      <a:endParaRPr lang="en-US" dirty="0" smtClean="0"/>
                    </a:p>
                    <a:p>
                      <a:r>
                        <a:rPr lang="en-US" b="1" dirty="0" smtClean="0"/>
                        <a:t>EQ  : 0</a:t>
                      </a:r>
                      <a:endParaRPr lang="en-US" dirty="0" smtClean="0"/>
                    </a:p>
                    <a:p>
                      <a:r>
                        <a:rPr lang="en-US" b="1" dirty="0" smtClean="0"/>
                        <a:t> </a:t>
                      </a:r>
                      <a:endParaRPr lang="en-US" dirty="0" smtClean="0"/>
                    </a:p>
                    <a:p>
                      <a:r>
                        <a:rPr lang="en-US" b="1" dirty="0" smtClean="0"/>
                        <a:t>ILF  : 1</a:t>
                      </a:r>
                      <a:endParaRPr lang="en-US" dirty="0" smtClean="0"/>
                    </a:p>
                    <a:p>
                      <a:r>
                        <a:rPr lang="en-US" b="1" dirty="0" smtClean="0"/>
                        <a:t> </a:t>
                      </a:r>
                      <a:endParaRPr lang="en-US" dirty="0" smtClean="0"/>
                    </a:p>
                    <a:p>
                      <a:r>
                        <a:rPr lang="en-US" b="1" dirty="0" smtClean="0"/>
                        <a:t>EIF  : 0</a:t>
                      </a:r>
                      <a:endParaRPr lang="en-US" dirty="0" smtClean="0"/>
                    </a:p>
                  </a:txBody>
                  <a:tcPr/>
                </a:tc>
              </a:tr>
            </a:tbl>
          </a:graphicData>
        </a:graphic>
      </p:graphicFrame>
      <p:sp>
        <p:nvSpPr>
          <p:cNvPr id="11" name="Rectangle 10"/>
          <p:cNvSpPr/>
          <p:nvPr/>
        </p:nvSpPr>
        <p:spPr>
          <a:xfrm>
            <a:off x="3200400" y="5405735"/>
            <a:ext cx="2796663" cy="461665"/>
          </a:xfrm>
          <a:prstGeom prst="rect">
            <a:avLst/>
          </a:prstGeom>
        </p:spPr>
        <p:txBody>
          <a:bodyPr wrap="none">
            <a:spAutoFit/>
          </a:bodyPr>
          <a:lstStyle/>
          <a:p>
            <a:r>
              <a:rPr lang="en-US" sz="2400" dirty="0" smtClean="0">
                <a:solidFill>
                  <a:srgbClr val="162A10"/>
                </a:solidFill>
                <a:latin typeface="Adobe Caslon Pro Bold" pitchFamily="18" charset="0"/>
              </a:rPr>
              <a:t>17. Feedback Screen</a:t>
            </a:r>
            <a:endParaRPr lang="en-US" sz="2400" dirty="0">
              <a:solidFill>
                <a:srgbClr val="162A10"/>
              </a:solidFill>
              <a:latin typeface="Adobe Caslon Pro Bold" pitchFamily="18" charset="0"/>
            </a:endParaRPr>
          </a:p>
        </p:txBody>
      </p:sp>
      <p:pic>
        <p:nvPicPr>
          <p:cNvPr id="13" name="image33.jpeg" descr="C:\Users\Compaq\Desktop\sr17.jpg"/>
          <p:cNvPicPr/>
          <p:nvPr/>
        </p:nvPicPr>
        <p:blipFill>
          <a:blip r:embed="rId4" cstate="print"/>
          <a:stretch>
            <a:fillRect/>
          </a:stretch>
        </p:blipFill>
        <p:spPr>
          <a:xfrm>
            <a:off x="2667000" y="1143000"/>
            <a:ext cx="2330450" cy="4140200"/>
          </a:xfrm>
          <a:prstGeom prst="rect">
            <a:avLst/>
          </a:prstGeom>
        </p:spPr>
      </p:pic>
    </p:spTree>
    <p:extLst>
      <p:ext uri="{BB962C8B-B14F-4D97-AF65-F5344CB8AC3E}">
        <p14:creationId xmlns:p14="http://schemas.microsoft.com/office/powerpoint/2010/main" val="2936354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5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5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5105400" y="3590925"/>
            <a:ext cx="4343400" cy="1362075"/>
          </a:xfrm>
        </p:spPr>
        <p:txBody>
          <a:bodyPr>
            <a:noAutofit/>
          </a:bodyPr>
          <a:lstStyle/>
          <a:p>
            <a:pPr>
              <a:defRPr/>
            </a:pPr>
            <a:r>
              <a:rPr lang="en-US" sz="6600" dirty="0" smtClean="0">
                <a:latin typeface="Adobe Caslon Pro Bold" pitchFamily="18" charset="0"/>
              </a:rPr>
              <a:t>Thank</a:t>
            </a:r>
            <a:br>
              <a:rPr lang="en-US" sz="6600" dirty="0" smtClean="0">
                <a:latin typeface="Adobe Caslon Pro Bold" pitchFamily="18" charset="0"/>
              </a:rPr>
            </a:br>
            <a:r>
              <a:rPr lang="en-US" sz="6600" dirty="0">
                <a:latin typeface="Adobe Caslon Pro Bold" pitchFamily="18" charset="0"/>
              </a:rPr>
              <a:t> </a:t>
            </a:r>
            <a:r>
              <a:rPr lang="en-US" sz="6600" dirty="0" smtClean="0">
                <a:latin typeface="Adobe Caslon Pro Bold" pitchFamily="18" charset="0"/>
              </a:rPr>
              <a:t>You!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22594"/>
                                        </p:tgtEl>
                                        <p:attrNameLst>
                                          <p:attrName>style.visibility</p:attrName>
                                        </p:attrNameLst>
                                      </p:cBhvr>
                                      <p:to>
                                        <p:strVal val="visible"/>
                                      </p:to>
                                    </p:set>
                                    <p:animEffect transition="in" filter="wipe(down)">
                                      <p:cBhvr>
                                        <p:cTn id="7" dur="580">
                                          <p:stCondLst>
                                            <p:cond delay="0"/>
                                          </p:stCondLst>
                                        </p:cTn>
                                        <p:tgtEl>
                                          <p:spTgt spid="622594"/>
                                        </p:tgtEl>
                                      </p:cBhvr>
                                    </p:animEffect>
                                    <p:anim calcmode="lin" valueType="num">
                                      <p:cBhvr>
                                        <p:cTn id="8" dur="1822" tmFilter="0,0; 0.14,0.36; 0.43,0.73; 0.71,0.91; 1.0,1.0">
                                          <p:stCondLst>
                                            <p:cond delay="0"/>
                                          </p:stCondLst>
                                        </p:cTn>
                                        <p:tgtEl>
                                          <p:spTgt spid="6225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25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25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25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2594"/>
                                        </p:tgtEl>
                                        <p:attrNameLst>
                                          <p:attrName>ppt_y</p:attrName>
                                        </p:attrNameLst>
                                      </p:cBhvr>
                                      <p:tavLst>
                                        <p:tav tm="0" fmla="#ppt_y-sin(pi*$)/81">
                                          <p:val>
                                            <p:fltVal val="0"/>
                                          </p:val>
                                        </p:tav>
                                        <p:tav tm="100000">
                                          <p:val>
                                            <p:fltVal val="1"/>
                                          </p:val>
                                        </p:tav>
                                      </p:tavLst>
                                    </p:anim>
                                    <p:animScale>
                                      <p:cBhvr>
                                        <p:cTn id="13" dur="26">
                                          <p:stCondLst>
                                            <p:cond delay="650"/>
                                          </p:stCondLst>
                                        </p:cTn>
                                        <p:tgtEl>
                                          <p:spTgt spid="622594"/>
                                        </p:tgtEl>
                                      </p:cBhvr>
                                      <p:to x="100000" y="60000"/>
                                    </p:animScale>
                                    <p:animScale>
                                      <p:cBhvr>
                                        <p:cTn id="14" dur="166" decel="50000">
                                          <p:stCondLst>
                                            <p:cond delay="676"/>
                                          </p:stCondLst>
                                        </p:cTn>
                                        <p:tgtEl>
                                          <p:spTgt spid="622594"/>
                                        </p:tgtEl>
                                      </p:cBhvr>
                                      <p:to x="100000" y="100000"/>
                                    </p:animScale>
                                    <p:animScale>
                                      <p:cBhvr>
                                        <p:cTn id="15" dur="26">
                                          <p:stCondLst>
                                            <p:cond delay="1312"/>
                                          </p:stCondLst>
                                        </p:cTn>
                                        <p:tgtEl>
                                          <p:spTgt spid="622594"/>
                                        </p:tgtEl>
                                      </p:cBhvr>
                                      <p:to x="100000" y="80000"/>
                                    </p:animScale>
                                    <p:animScale>
                                      <p:cBhvr>
                                        <p:cTn id="16" dur="166" decel="50000">
                                          <p:stCondLst>
                                            <p:cond delay="1338"/>
                                          </p:stCondLst>
                                        </p:cTn>
                                        <p:tgtEl>
                                          <p:spTgt spid="622594"/>
                                        </p:tgtEl>
                                      </p:cBhvr>
                                      <p:to x="100000" y="100000"/>
                                    </p:animScale>
                                    <p:animScale>
                                      <p:cBhvr>
                                        <p:cTn id="17" dur="26">
                                          <p:stCondLst>
                                            <p:cond delay="1642"/>
                                          </p:stCondLst>
                                        </p:cTn>
                                        <p:tgtEl>
                                          <p:spTgt spid="622594"/>
                                        </p:tgtEl>
                                      </p:cBhvr>
                                      <p:to x="100000" y="90000"/>
                                    </p:animScale>
                                    <p:animScale>
                                      <p:cBhvr>
                                        <p:cTn id="18" dur="166" decel="50000">
                                          <p:stCondLst>
                                            <p:cond delay="1668"/>
                                          </p:stCondLst>
                                        </p:cTn>
                                        <p:tgtEl>
                                          <p:spTgt spid="622594"/>
                                        </p:tgtEl>
                                      </p:cBhvr>
                                      <p:to x="100000" y="100000"/>
                                    </p:animScale>
                                    <p:animScale>
                                      <p:cBhvr>
                                        <p:cTn id="19" dur="26">
                                          <p:stCondLst>
                                            <p:cond delay="1808"/>
                                          </p:stCondLst>
                                        </p:cTn>
                                        <p:tgtEl>
                                          <p:spTgt spid="622594"/>
                                        </p:tgtEl>
                                      </p:cBhvr>
                                      <p:to x="100000" y="95000"/>
                                    </p:animScale>
                                    <p:animScale>
                                      <p:cBhvr>
                                        <p:cTn id="20" dur="166" decel="50000">
                                          <p:stCondLst>
                                            <p:cond delay="1834"/>
                                          </p:stCondLst>
                                        </p:cTn>
                                        <p:tgtEl>
                                          <p:spTgt spid="6225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381001" y="165642"/>
            <a:ext cx="2849880"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Context</a:t>
            </a:r>
            <a:r>
              <a:rPr lang="en-US" sz="4800" dirty="0" smtClean="0">
                <a:latin typeface="Adobe Caslon Pro Bold" pitchFamily="18" charset="0"/>
              </a:rPr>
              <a:t> Diagram</a:t>
            </a:r>
            <a:endParaRPr lang="en-US" sz="4800" dirty="0">
              <a:latin typeface="Adobe Caslon Pro Bold" pitchFamily="18" charset="0"/>
            </a:endParaRPr>
          </a:p>
        </p:txBody>
      </p:sp>
      <p:pic>
        <p:nvPicPr>
          <p:cNvPr id="5" name="Picture 4" descr="C:\Users\aaa\Downloads\Level0.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66178"/>
            <a:ext cx="4011930" cy="6715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3810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1</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pic>
        <p:nvPicPr>
          <p:cNvPr id="8" name="Picture 7" descr="C:\Users\aaa\Desktop\SEMESTER 4\DFD_dietician\DFD_dietician\level1.png"/>
          <p:cNvPicPr/>
          <p:nvPr/>
        </p:nvPicPr>
        <p:blipFill rotWithShape="1">
          <a:blip r:embed="rId4" cstate="email">
            <a:extLst>
              <a:ext uri="{28A0092B-C50C-407E-A947-70E740481C1C}">
                <a14:useLocalDpi xmlns:a14="http://schemas.microsoft.com/office/drawing/2010/main" val="0"/>
              </a:ext>
            </a:extLst>
          </a:blip>
          <a:srcRect/>
          <a:stretch/>
        </p:blipFill>
        <p:spPr bwMode="auto">
          <a:xfrm>
            <a:off x="3124200" y="117660"/>
            <a:ext cx="5763804" cy="6664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37025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aa\Downloads\DFD_dietician\DFD_dietician\level2_1.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11325" y="2362200"/>
            <a:ext cx="7356475" cy="2691765"/>
          </a:xfrm>
          <a:prstGeom prst="rect">
            <a:avLst/>
          </a:prstGeom>
          <a:noFill/>
          <a:ln>
            <a:no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3733800" y="1905000"/>
            <a:ext cx="3886200" cy="584775"/>
          </a:xfrm>
          <a:prstGeom prst="rect">
            <a:avLst/>
          </a:prstGeom>
          <a:noFill/>
        </p:spPr>
        <p:txBody>
          <a:bodyPr wrap="square" rtlCol="0">
            <a:spAutoFit/>
          </a:bodyPr>
          <a:lstStyle/>
          <a:p>
            <a:r>
              <a:rPr lang="en-US" sz="3200" dirty="0" smtClean="0">
                <a:latin typeface="Adobe Caslon Pro Bold" pitchFamily="18" charset="0"/>
              </a:rPr>
              <a:t>REGISTRATION                                                                   </a:t>
            </a:r>
            <a:endParaRPr lang="en-US" dirty="0">
              <a:latin typeface="Adobe Caslon Pro Bold" pitchFamily="18" charset="0"/>
            </a:endParaRPr>
          </a:p>
        </p:txBody>
      </p:sp>
    </p:spTree>
    <p:extLst>
      <p:ext uri="{BB962C8B-B14F-4D97-AF65-F5344CB8AC3E}">
        <p14:creationId xmlns:p14="http://schemas.microsoft.com/office/powerpoint/2010/main" val="25998829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6200" y="32657"/>
            <a:ext cx="2895600" cy="6861081"/>
          </a:xfrm>
          <a:prstGeom prst="rect">
            <a:avLst/>
          </a:prstGeom>
        </p:spPr>
      </p:pic>
      <p:sp>
        <p:nvSpPr>
          <p:cNvPr id="7" name="TextBox 6"/>
          <p:cNvSpPr txBox="1"/>
          <p:nvPr/>
        </p:nvSpPr>
        <p:spPr>
          <a:xfrm>
            <a:off x="838201" y="165642"/>
            <a:ext cx="2133599" cy="1586958"/>
          </a:xfrm>
          <a:prstGeom prst="rect">
            <a:avLst/>
          </a:prstGeom>
          <a:noFill/>
        </p:spPr>
        <p:txBody>
          <a:bodyPr wrap="square" rtlCol="0">
            <a:normAutofit/>
          </a:bodyPr>
          <a:lstStyle/>
          <a:p>
            <a:r>
              <a:rPr lang="en-US" sz="4800" dirty="0" smtClean="0">
                <a:latin typeface="Adobe Caslon Pro Bold" pitchFamily="18" charset="0"/>
                <a:cs typeface="Adobe Arabic" pitchFamily="18" charset="-78"/>
              </a:rPr>
              <a:t>Level 2</a:t>
            </a:r>
          </a:p>
          <a:p>
            <a:r>
              <a:rPr lang="en-US" sz="4800" dirty="0" smtClean="0">
                <a:latin typeface="Adobe Caslon Pro Bold" pitchFamily="18" charset="0"/>
                <a:cs typeface="Adobe Arabic" pitchFamily="18" charset="-78"/>
              </a:rPr>
              <a:t>DFD</a:t>
            </a:r>
            <a:endParaRPr lang="en-US" sz="4800" dirty="0">
              <a:latin typeface="Adobe Caslon Pro Bold" pitchFamily="18" charset="0"/>
            </a:endParaRPr>
          </a:p>
        </p:txBody>
      </p:sp>
      <p:sp>
        <p:nvSpPr>
          <p:cNvPr id="3" name="TextBox 2"/>
          <p:cNvSpPr txBox="1"/>
          <p:nvPr/>
        </p:nvSpPr>
        <p:spPr>
          <a:xfrm>
            <a:off x="4953000" y="1219200"/>
            <a:ext cx="1828800" cy="584775"/>
          </a:xfrm>
          <a:prstGeom prst="rect">
            <a:avLst/>
          </a:prstGeom>
          <a:noFill/>
        </p:spPr>
        <p:txBody>
          <a:bodyPr wrap="square" rtlCol="0">
            <a:spAutoFit/>
          </a:bodyPr>
          <a:lstStyle/>
          <a:p>
            <a:r>
              <a:rPr lang="en-US" sz="3200" dirty="0" smtClean="0">
                <a:latin typeface="Adobe Caslon Pro Bold" pitchFamily="18" charset="0"/>
              </a:rPr>
              <a:t>LOGIN                                                                   </a:t>
            </a:r>
            <a:endParaRPr lang="en-US" dirty="0">
              <a:latin typeface="Adobe Caslon Pro Bold" pitchFamily="18" charset="0"/>
            </a:endParaRPr>
          </a:p>
        </p:txBody>
      </p:sp>
      <p:pic>
        <p:nvPicPr>
          <p:cNvPr id="9" name="image8.jpeg"/>
          <p:cNvPicPr/>
          <p:nvPr/>
        </p:nvPicPr>
        <p:blipFill>
          <a:blip r:embed="rId4" cstate="print"/>
          <a:stretch>
            <a:fillRect/>
          </a:stretch>
        </p:blipFill>
        <p:spPr>
          <a:xfrm>
            <a:off x="3263265" y="1676400"/>
            <a:ext cx="5347335" cy="5086985"/>
          </a:xfrm>
          <a:prstGeom prst="rect">
            <a:avLst/>
          </a:prstGeom>
        </p:spPr>
      </p:pic>
    </p:spTree>
    <p:extLst>
      <p:ext uri="{BB962C8B-B14F-4D97-AF65-F5344CB8AC3E}">
        <p14:creationId xmlns:p14="http://schemas.microsoft.com/office/powerpoint/2010/main" val="35970245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8.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1.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2.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3.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6.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7.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2582</Words>
  <Application>Microsoft Office PowerPoint</Application>
  <PresentationFormat>On-screen Show (4:3)</PresentationFormat>
  <Paragraphs>832</Paragraphs>
  <Slides>54</Slides>
  <Notes>52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Training</vt:lpstr>
      <vt:lpstr>Swasthya The Virtual Dietician</vt:lpstr>
      <vt:lpstr>PROBLEM STATEMENT</vt:lpstr>
      <vt:lpstr>PowerPoint Presentation</vt:lpstr>
      <vt:lpstr>REQUIREMENTS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DICTIONARY</vt:lpstr>
      <vt:lpstr>FUNCTIONAL REQUIREMENTS</vt:lpstr>
      <vt:lpstr>PowerPoint Presentation</vt:lpstr>
      <vt:lpstr>PowerPoint Presentation</vt:lpstr>
      <vt:lpstr>PROJECT PLANNING</vt:lpstr>
      <vt:lpstr>PROJECT SCHEDULING</vt:lpstr>
      <vt:lpstr>TIMELINE CHART</vt:lpstr>
      <vt:lpstr>EFFORT ESTIMATION &amp; FP-BASED COMPUTING</vt:lpstr>
      <vt:lpstr>PowerPoint Presentation</vt:lpstr>
      <vt:lpstr>COST ESTIMATION:COCOMO-II MODEL</vt:lpstr>
      <vt:lpstr>PowerPoint Presentation</vt:lpstr>
      <vt:lpstr>RISK ANALYSIS</vt:lpstr>
      <vt:lpstr>Risk Management Table</vt:lpstr>
      <vt:lpstr>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vt:lpstr>
      <vt:lpstr>PowerPoint Presentation</vt:lpstr>
      <vt:lpstr>PowerPoint Presentation</vt:lpstr>
      <vt:lpstr>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2020-03-29T08:04:47Z</dcterms:created>
  <dcterms:modified xsi:type="dcterms:W3CDTF">2020-04-25T12:15:27Z</dcterms:modified>
</cp:coreProperties>
</file>