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89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EE192-3A23-4B91-8C10-DCADD0EFC0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4FB2C45-AE99-4086-B7B3-CEA319FAE2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94807C6-3F72-40CD-8586-ADE2FA001F25}"/>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5" name="Footer Placeholder 4">
            <a:extLst>
              <a:ext uri="{FF2B5EF4-FFF2-40B4-BE49-F238E27FC236}">
                <a16:creationId xmlns:a16="http://schemas.microsoft.com/office/drawing/2014/main" id="{0CFD78C9-F755-4A06-8053-3732B65671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C4F652-A119-4447-A78E-21AADBA0BC4C}"/>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286729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78839-48EF-402E-A3B9-82C11A3E94F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643537A-C1A8-4D9A-94AB-73F84C5458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475D8E6-2A35-4B42-A95E-807790FBF663}"/>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5" name="Footer Placeholder 4">
            <a:extLst>
              <a:ext uri="{FF2B5EF4-FFF2-40B4-BE49-F238E27FC236}">
                <a16:creationId xmlns:a16="http://schemas.microsoft.com/office/drawing/2014/main" id="{B3FC3207-A0E6-49DF-B4F2-6D3C7AC989F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8833A2-9412-430F-943F-82827FF35BFB}"/>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407372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9C6DAE-F661-49B3-819B-9F8E8AC5E93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4CB5819-E3F5-4744-B2EB-33B00EA5E8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45DA55E-866E-40FF-9338-D9DE8F0E1C50}"/>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5" name="Footer Placeholder 4">
            <a:extLst>
              <a:ext uri="{FF2B5EF4-FFF2-40B4-BE49-F238E27FC236}">
                <a16:creationId xmlns:a16="http://schemas.microsoft.com/office/drawing/2014/main" id="{C42D5853-4F5E-40F3-BBCF-E30D4894D40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902217F-E294-4F64-B994-A972182FBA88}"/>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112116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205C-792E-446A-91D7-182C7E874F3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0035F6C-B13A-4BD9-95D3-AD351A0ED2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9A3E5C8-31D0-4275-BE59-EB88A10D24C3}"/>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5" name="Footer Placeholder 4">
            <a:extLst>
              <a:ext uri="{FF2B5EF4-FFF2-40B4-BE49-F238E27FC236}">
                <a16:creationId xmlns:a16="http://schemas.microsoft.com/office/drawing/2014/main" id="{BD533ABA-D081-4240-80B4-9B75B534F60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439895E-356B-416B-87CA-7B5005D56B4D}"/>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3757626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9DA44-A541-4B61-98D1-80A084EB2F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0265523-614C-4300-AADA-9193F81764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3AB462-4E35-4DE8-A3A7-869506A834BD}"/>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5" name="Footer Placeholder 4">
            <a:extLst>
              <a:ext uri="{FF2B5EF4-FFF2-40B4-BE49-F238E27FC236}">
                <a16:creationId xmlns:a16="http://schemas.microsoft.com/office/drawing/2014/main" id="{F38ED454-A9FB-4DD4-ACBB-A89856C68B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4D84C3F-743F-4C45-B240-161F279E13E0}"/>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317340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89CA4-ACBC-4DAD-93A1-CD5A898D5F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410D96E-EB8C-41BA-9D79-9027A2AA1E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ADF12D8-B3C2-435D-B4EA-F7DF3C8DDD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67B63D9-B3DB-4DD9-9543-6E063F02CD4A}"/>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6" name="Footer Placeholder 5">
            <a:extLst>
              <a:ext uri="{FF2B5EF4-FFF2-40B4-BE49-F238E27FC236}">
                <a16:creationId xmlns:a16="http://schemas.microsoft.com/office/drawing/2014/main" id="{71F431C4-356E-4879-B5DC-586817CDDDE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D832CD-61E5-4A87-980A-4B1A842FA56F}"/>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421760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53C06-49F7-4A4D-85EC-36349264D93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8C2CCFA-D3F3-43DD-9915-0AB2AC3FC0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86D3AD-5BA4-421A-990B-596D34ACFC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E331333-6649-4BE1-9452-97A2DC5F55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5F352F-02E1-4B04-88B3-7FA5BF088F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FF985A3-4F61-4881-8047-6DCF432810A6}"/>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8" name="Footer Placeholder 7">
            <a:extLst>
              <a:ext uri="{FF2B5EF4-FFF2-40B4-BE49-F238E27FC236}">
                <a16:creationId xmlns:a16="http://schemas.microsoft.com/office/drawing/2014/main" id="{925B7E06-8F4F-47C4-A004-80ECF1DC682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122C0DB-8E5E-4A4D-BD7E-1E73488FE522}"/>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3151639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B5DAF-562A-4D95-9BA8-EC7067BFCA0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3B69A98-68F9-465A-A166-5EED9632B1A4}"/>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4" name="Footer Placeholder 3">
            <a:extLst>
              <a:ext uri="{FF2B5EF4-FFF2-40B4-BE49-F238E27FC236}">
                <a16:creationId xmlns:a16="http://schemas.microsoft.com/office/drawing/2014/main" id="{C149AE17-35C5-46C3-81C2-87944E7AF24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A20755D-5AA8-45AC-9705-DB609FE2AD7B}"/>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259819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348493-6BDA-4032-9FEE-85AB1749CA68}"/>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3" name="Footer Placeholder 2">
            <a:extLst>
              <a:ext uri="{FF2B5EF4-FFF2-40B4-BE49-F238E27FC236}">
                <a16:creationId xmlns:a16="http://schemas.microsoft.com/office/drawing/2014/main" id="{66F54CC1-F74B-4568-B076-DBB8B0B4923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7955086-DFDE-410A-91F8-0CD339637F78}"/>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405938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705D1-52C5-4870-85D8-5875EC87F7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2BBFF27-B2AA-4E68-A36B-13B7B24BF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ADBDE06-FC0B-48E9-B77B-77EB94338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64D65B-498A-48E9-8FA0-A06D13ECF23F}"/>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6" name="Footer Placeholder 5">
            <a:extLst>
              <a:ext uri="{FF2B5EF4-FFF2-40B4-BE49-F238E27FC236}">
                <a16:creationId xmlns:a16="http://schemas.microsoft.com/office/drawing/2014/main" id="{82B7025B-A1EF-4FE5-BE30-9F6F2DE3FAA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62A9EEB-EE2E-410D-86FC-E89D34BA93A3}"/>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263690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B0576-4C89-40D4-A535-30F9F913A2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B0F8B96-5972-4CEF-9F5D-E553BD2521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BEA65695-BE24-4384-B116-4EEE00492F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47888-2269-40B0-94D0-A8A26CEF3D88}"/>
              </a:ext>
            </a:extLst>
          </p:cNvPr>
          <p:cNvSpPr>
            <a:spLocks noGrp="1"/>
          </p:cNvSpPr>
          <p:nvPr>
            <p:ph type="dt" sz="half" idx="10"/>
          </p:nvPr>
        </p:nvSpPr>
        <p:spPr/>
        <p:txBody>
          <a:bodyPr/>
          <a:lstStyle/>
          <a:p>
            <a:fld id="{58BD7E4C-C4FE-4B85-8DD6-D2CC41D91529}" type="datetimeFigureOut">
              <a:rPr lang="en-IN" smtClean="0"/>
              <a:t>22-04-2021</a:t>
            </a:fld>
            <a:endParaRPr lang="en-IN"/>
          </a:p>
        </p:txBody>
      </p:sp>
      <p:sp>
        <p:nvSpPr>
          <p:cNvPr id="6" name="Footer Placeholder 5">
            <a:extLst>
              <a:ext uri="{FF2B5EF4-FFF2-40B4-BE49-F238E27FC236}">
                <a16:creationId xmlns:a16="http://schemas.microsoft.com/office/drawing/2014/main" id="{37D7A9A9-2E8E-4F3C-B93B-1F21D1C356F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DE39E49-880D-4CA1-99C5-74F4E8578F84}"/>
              </a:ext>
            </a:extLst>
          </p:cNvPr>
          <p:cNvSpPr>
            <a:spLocks noGrp="1"/>
          </p:cNvSpPr>
          <p:nvPr>
            <p:ph type="sldNum" sz="quarter" idx="12"/>
          </p:nvPr>
        </p:nvSpPr>
        <p:spPr/>
        <p:txBody>
          <a:bodyPr/>
          <a:lstStyle/>
          <a:p>
            <a:fld id="{4BE2CCC4-576D-4092-8E68-FD9659DA18D6}" type="slidenum">
              <a:rPr lang="en-IN" smtClean="0"/>
              <a:t>‹#›</a:t>
            </a:fld>
            <a:endParaRPr lang="en-IN"/>
          </a:p>
        </p:txBody>
      </p:sp>
    </p:spTree>
    <p:extLst>
      <p:ext uri="{BB962C8B-B14F-4D97-AF65-F5344CB8AC3E}">
        <p14:creationId xmlns:p14="http://schemas.microsoft.com/office/powerpoint/2010/main" val="3615266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706BA3-81C6-4015-86E0-5D0E3AC2C6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CF4D198-5CCA-43DD-9AA4-791B12B44F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4708A0-C563-46CC-9B22-A67C56A77A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D7E4C-C4FE-4B85-8DD6-D2CC41D91529}" type="datetimeFigureOut">
              <a:rPr lang="en-IN" smtClean="0"/>
              <a:t>22-04-2021</a:t>
            </a:fld>
            <a:endParaRPr lang="en-IN"/>
          </a:p>
        </p:txBody>
      </p:sp>
      <p:sp>
        <p:nvSpPr>
          <p:cNvPr id="5" name="Footer Placeholder 4">
            <a:extLst>
              <a:ext uri="{FF2B5EF4-FFF2-40B4-BE49-F238E27FC236}">
                <a16:creationId xmlns:a16="http://schemas.microsoft.com/office/drawing/2014/main" id="{CAC98D5D-DA7D-4A2D-ADD3-4F00163064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094DB32-9E7A-488F-9A9F-1A6F772428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2CCC4-576D-4092-8E68-FD9659DA18D6}" type="slidenum">
              <a:rPr lang="en-IN" smtClean="0"/>
              <a:t>‹#›</a:t>
            </a:fld>
            <a:endParaRPr lang="en-IN"/>
          </a:p>
        </p:txBody>
      </p:sp>
    </p:spTree>
    <p:extLst>
      <p:ext uri="{BB962C8B-B14F-4D97-AF65-F5344CB8AC3E}">
        <p14:creationId xmlns:p14="http://schemas.microsoft.com/office/powerpoint/2010/main" val="55496209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data-flair.training/blogs/machine-learning-algorithms/" TargetMode="External"/><Relationship Id="rId2" Type="http://schemas.openxmlformats.org/officeDocument/2006/relationships/hyperlink" Target="https://data-flair.training/blogs/descriptive-statistics-in-r/"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11792027-F885-4229-B8E7-09994F89DF0C}"/>
              </a:ext>
            </a:extLst>
          </p:cNvPr>
          <p:cNvSpPr/>
          <p:nvPr/>
        </p:nvSpPr>
        <p:spPr>
          <a:xfrm>
            <a:off x="662609" y="420756"/>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Rectangle: Rounded Corners 4">
            <a:extLst>
              <a:ext uri="{FF2B5EF4-FFF2-40B4-BE49-F238E27FC236}">
                <a16:creationId xmlns:a16="http://schemas.microsoft.com/office/drawing/2014/main" id="{D1120741-DBEC-4AE4-B831-DA29BB62F52E}"/>
              </a:ext>
            </a:extLst>
          </p:cNvPr>
          <p:cNvSpPr/>
          <p:nvPr/>
        </p:nvSpPr>
        <p:spPr>
          <a:xfrm>
            <a:off x="1219200" y="1085021"/>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Rounded Corners 5">
            <a:extLst>
              <a:ext uri="{FF2B5EF4-FFF2-40B4-BE49-F238E27FC236}">
                <a16:creationId xmlns:a16="http://schemas.microsoft.com/office/drawing/2014/main" id="{391F5E30-AFCD-451D-986B-8408F2AFBE35}"/>
              </a:ext>
            </a:extLst>
          </p:cNvPr>
          <p:cNvSpPr/>
          <p:nvPr/>
        </p:nvSpPr>
        <p:spPr>
          <a:xfrm>
            <a:off x="1775791" y="1484243"/>
            <a:ext cx="556591" cy="4156212"/>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Rounded Corners 6">
            <a:extLst>
              <a:ext uri="{FF2B5EF4-FFF2-40B4-BE49-F238E27FC236}">
                <a16:creationId xmlns:a16="http://schemas.microsoft.com/office/drawing/2014/main" id="{CE87EF1D-F23A-4455-B2CE-150976BC2CA5}"/>
              </a:ext>
            </a:extLst>
          </p:cNvPr>
          <p:cNvSpPr/>
          <p:nvPr/>
        </p:nvSpPr>
        <p:spPr>
          <a:xfrm>
            <a:off x="2332382" y="420757"/>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Rounded Corners 7">
            <a:extLst>
              <a:ext uri="{FF2B5EF4-FFF2-40B4-BE49-F238E27FC236}">
                <a16:creationId xmlns:a16="http://schemas.microsoft.com/office/drawing/2014/main" id="{B08EAC2B-AB13-4D87-99D3-4C2E2977E7E0}"/>
              </a:ext>
            </a:extLst>
          </p:cNvPr>
          <p:cNvSpPr/>
          <p:nvPr/>
        </p:nvSpPr>
        <p:spPr>
          <a:xfrm>
            <a:off x="2888973" y="1085022"/>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 name="Rectangle: Rounded Corners 8">
            <a:extLst>
              <a:ext uri="{FF2B5EF4-FFF2-40B4-BE49-F238E27FC236}">
                <a16:creationId xmlns:a16="http://schemas.microsoft.com/office/drawing/2014/main" id="{80C2DEA8-DD7D-4299-BA88-17FF3295F167}"/>
              </a:ext>
            </a:extLst>
          </p:cNvPr>
          <p:cNvSpPr/>
          <p:nvPr/>
        </p:nvSpPr>
        <p:spPr>
          <a:xfrm>
            <a:off x="3445564" y="1484244"/>
            <a:ext cx="556591" cy="4156212"/>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ectangle: Rounded Corners 9">
            <a:extLst>
              <a:ext uri="{FF2B5EF4-FFF2-40B4-BE49-F238E27FC236}">
                <a16:creationId xmlns:a16="http://schemas.microsoft.com/office/drawing/2014/main" id="{F09773B2-BF99-4B6B-9848-B23CF97F5613}"/>
              </a:ext>
            </a:extLst>
          </p:cNvPr>
          <p:cNvSpPr/>
          <p:nvPr/>
        </p:nvSpPr>
        <p:spPr>
          <a:xfrm>
            <a:off x="4002155" y="420757"/>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1" name="Rectangle: Rounded Corners 10">
            <a:extLst>
              <a:ext uri="{FF2B5EF4-FFF2-40B4-BE49-F238E27FC236}">
                <a16:creationId xmlns:a16="http://schemas.microsoft.com/office/drawing/2014/main" id="{03F939BD-81B7-445C-988D-722F08D1287D}"/>
              </a:ext>
            </a:extLst>
          </p:cNvPr>
          <p:cNvSpPr/>
          <p:nvPr/>
        </p:nvSpPr>
        <p:spPr>
          <a:xfrm>
            <a:off x="4558746" y="1085022"/>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Rectangle: Rounded Corners 11">
            <a:extLst>
              <a:ext uri="{FF2B5EF4-FFF2-40B4-BE49-F238E27FC236}">
                <a16:creationId xmlns:a16="http://schemas.microsoft.com/office/drawing/2014/main" id="{71DD7B24-8634-4C5D-A58E-4128A98B545C}"/>
              </a:ext>
            </a:extLst>
          </p:cNvPr>
          <p:cNvSpPr/>
          <p:nvPr/>
        </p:nvSpPr>
        <p:spPr>
          <a:xfrm>
            <a:off x="5115337" y="1484244"/>
            <a:ext cx="556591" cy="4156212"/>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Rectangle: Rounded Corners 12">
            <a:extLst>
              <a:ext uri="{FF2B5EF4-FFF2-40B4-BE49-F238E27FC236}">
                <a16:creationId xmlns:a16="http://schemas.microsoft.com/office/drawing/2014/main" id="{258FB363-6D06-4204-83FE-9A4E190E9453}"/>
              </a:ext>
            </a:extLst>
          </p:cNvPr>
          <p:cNvSpPr/>
          <p:nvPr/>
        </p:nvSpPr>
        <p:spPr>
          <a:xfrm>
            <a:off x="5618919" y="420756"/>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ectangle: Rounded Corners 13">
            <a:extLst>
              <a:ext uri="{FF2B5EF4-FFF2-40B4-BE49-F238E27FC236}">
                <a16:creationId xmlns:a16="http://schemas.microsoft.com/office/drawing/2014/main" id="{5159BF3A-CBA3-443F-8A18-FE4AEF61693D}"/>
              </a:ext>
            </a:extLst>
          </p:cNvPr>
          <p:cNvSpPr/>
          <p:nvPr/>
        </p:nvSpPr>
        <p:spPr>
          <a:xfrm>
            <a:off x="6175510" y="1085021"/>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Rectangle: Rounded Corners 14">
            <a:extLst>
              <a:ext uri="{FF2B5EF4-FFF2-40B4-BE49-F238E27FC236}">
                <a16:creationId xmlns:a16="http://schemas.microsoft.com/office/drawing/2014/main" id="{89399C6B-67EA-4C4D-91C4-F19555039006}"/>
              </a:ext>
            </a:extLst>
          </p:cNvPr>
          <p:cNvSpPr/>
          <p:nvPr/>
        </p:nvSpPr>
        <p:spPr>
          <a:xfrm>
            <a:off x="6732101" y="1484243"/>
            <a:ext cx="556591" cy="4156212"/>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Rectangle: Rounded Corners 15">
            <a:extLst>
              <a:ext uri="{FF2B5EF4-FFF2-40B4-BE49-F238E27FC236}">
                <a16:creationId xmlns:a16="http://schemas.microsoft.com/office/drawing/2014/main" id="{D93D9B69-7AC2-48E0-93F7-3E5B0D94349C}"/>
              </a:ext>
            </a:extLst>
          </p:cNvPr>
          <p:cNvSpPr/>
          <p:nvPr/>
        </p:nvSpPr>
        <p:spPr>
          <a:xfrm>
            <a:off x="7288692" y="420757"/>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Rectangle: Rounded Corners 16">
            <a:extLst>
              <a:ext uri="{FF2B5EF4-FFF2-40B4-BE49-F238E27FC236}">
                <a16:creationId xmlns:a16="http://schemas.microsoft.com/office/drawing/2014/main" id="{E5F62EBF-1A75-4B48-BD21-3B0E4C935A1C}"/>
              </a:ext>
            </a:extLst>
          </p:cNvPr>
          <p:cNvSpPr/>
          <p:nvPr/>
        </p:nvSpPr>
        <p:spPr>
          <a:xfrm>
            <a:off x="7845283" y="1085022"/>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ectangle: Rounded Corners 17">
            <a:extLst>
              <a:ext uri="{FF2B5EF4-FFF2-40B4-BE49-F238E27FC236}">
                <a16:creationId xmlns:a16="http://schemas.microsoft.com/office/drawing/2014/main" id="{15B300EB-A46C-468B-9EB5-3C1B667A5849}"/>
              </a:ext>
            </a:extLst>
          </p:cNvPr>
          <p:cNvSpPr/>
          <p:nvPr/>
        </p:nvSpPr>
        <p:spPr>
          <a:xfrm>
            <a:off x="8401874" y="1484244"/>
            <a:ext cx="556591" cy="4156212"/>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9" name="Rectangle: Rounded Corners 18">
            <a:extLst>
              <a:ext uri="{FF2B5EF4-FFF2-40B4-BE49-F238E27FC236}">
                <a16:creationId xmlns:a16="http://schemas.microsoft.com/office/drawing/2014/main" id="{D36B64FB-38D3-4C45-8EF2-5D717D09140A}"/>
              </a:ext>
            </a:extLst>
          </p:cNvPr>
          <p:cNvSpPr/>
          <p:nvPr/>
        </p:nvSpPr>
        <p:spPr>
          <a:xfrm>
            <a:off x="8971717" y="420756"/>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Rectangle: Rounded Corners 19">
            <a:extLst>
              <a:ext uri="{FF2B5EF4-FFF2-40B4-BE49-F238E27FC236}">
                <a16:creationId xmlns:a16="http://schemas.microsoft.com/office/drawing/2014/main" id="{C5166286-94F5-4316-8411-DFE90252F0DA}"/>
              </a:ext>
            </a:extLst>
          </p:cNvPr>
          <p:cNvSpPr/>
          <p:nvPr/>
        </p:nvSpPr>
        <p:spPr>
          <a:xfrm>
            <a:off x="9528308" y="1085021"/>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1" name="Rectangle: Rounded Corners 20">
            <a:extLst>
              <a:ext uri="{FF2B5EF4-FFF2-40B4-BE49-F238E27FC236}">
                <a16:creationId xmlns:a16="http://schemas.microsoft.com/office/drawing/2014/main" id="{4557F7BD-C014-4D70-9C9E-17438560C18C}"/>
              </a:ext>
            </a:extLst>
          </p:cNvPr>
          <p:cNvSpPr/>
          <p:nvPr/>
        </p:nvSpPr>
        <p:spPr>
          <a:xfrm>
            <a:off x="10084899" y="1484243"/>
            <a:ext cx="556591" cy="4156212"/>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Rectangle: Rounded Corners 22">
            <a:extLst>
              <a:ext uri="{FF2B5EF4-FFF2-40B4-BE49-F238E27FC236}">
                <a16:creationId xmlns:a16="http://schemas.microsoft.com/office/drawing/2014/main" id="{62277427-2313-4B24-B0FA-417E86600539}"/>
              </a:ext>
            </a:extLst>
          </p:cNvPr>
          <p:cNvSpPr/>
          <p:nvPr/>
        </p:nvSpPr>
        <p:spPr>
          <a:xfrm>
            <a:off x="10654742" y="420756"/>
            <a:ext cx="556591" cy="6016487"/>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Rectangle: Rounded Corners 23">
            <a:extLst>
              <a:ext uri="{FF2B5EF4-FFF2-40B4-BE49-F238E27FC236}">
                <a16:creationId xmlns:a16="http://schemas.microsoft.com/office/drawing/2014/main" id="{6900C6D8-EC4B-45EA-B823-133946F77701}"/>
              </a:ext>
            </a:extLst>
          </p:cNvPr>
          <p:cNvSpPr/>
          <p:nvPr/>
        </p:nvSpPr>
        <p:spPr>
          <a:xfrm>
            <a:off x="11224585" y="1085020"/>
            <a:ext cx="556591" cy="4687956"/>
          </a:xfrm>
          <a:prstGeom prst="roundRect">
            <a:avLst>
              <a:gd name="adj" fmla="val 50000"/>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extBox 1">
            <a:extLst>
              <a:ext uri="{FF2B5EF4-FFF2-40B4-BE49-F238E27FC236}">
                <a16:creationId xmlns:a16="http://schemas.microsoft.com/office/drawing/2014/main" id="{21A0FE7B-ABEE-4D97-87CA-BCE9A8181212}"/>
              </a:ext>
            </a:extLst>
          </p:cNvPr>
          <p:cNvSpPr txBox="1"/>
          <p:nvPr/>
        </p:nvSpPr>
        <p:spPr>
          <a:xfrm>
            <a:off x="967415" y="2382763"/>
            <a:ext cx="10880035" cy="1384995"/>
          </a:xfrm>
          <a:prstGeom prst="rect">
            <a:avLst/>
          </a:prstGeom>
          <a:noFill/>
        </p:spPr>
        <p:txBody>
          <a:bodyPr wrap="square" rtlCol="0">
            <a:spAutoFit/>
          </a:bodyPr>
          <a:lstStyle/>
          <a:p>
            <a:r>
              <a:rPr lang="en-US" sz="6600" dirty="0">
                <a:solidFill>
                  <a:srgbClr val="002060"/>
                </a:solidFill>
                <a:latin typeface="Bahnschrift Light" panose="020B0502040204020203" pitchFamily="34" charset="0"/>
              </a:rPr>
              <a:t>Applications of R-Language</a:t>
            </a:r>
            <a:endParaRPr lang="en-IN" sz="6600" dirty="0">
              <a:solidFill>
                <a:srgbClr val="002060"/>
              </a:solidFill>
              <a:latin typeface="Bahnschrift Light" panose="020B0502040204020203" pitchFamily="34" charset="0"/>
            </a:endParaRPr>
          </a:p>
          <a:p>
            <a:endParaRPr lang="en-IN" dirty="0"/>
          </a:p>
        </p:txBody>
      </p:sp>
    </p:spTree>
    <p:extLst>
      <p:ext uri="{BB962C8B-B14F-4D97-AF65-F5344CB8AC3E}">
        <p14:creationId xmlns:p14="http://schemas.microsoft.com/office/powerpoint/2010/main" val="1192744543"/>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75000"/>
              </a:schemeClr>
            </a:gs>
            <a:gs pos="71000">
              <a:schemeClr val="accent1">
                <a:lumMod val="45000"/>
                <a:lumOff val="55000"/>
              </a:schemeClr>
            </a:gs>
            <a:gs pos="100000">
              <a:srgbClr val="ABC0E4"/>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7D13417-7DD3-4527-99C0-07CD4918D524}"/>
              </a:ext>
            </a:extLst>
          </p:cNvPr>
          <p:cNvSpPr/>
          <p:nvPr/>
        </p:nvSpPr>
        <p:spPr>
          <a:xfrm>
            <a:off x="1812388" y="1969477"/>
            <a:ext cx="8567224" cy="2391507"/>
          </a:xfrm>
          <a:prstGeom prst="roundRect">
            <a:avLst/>
          </a:prstGeom>
          <a:solidFill>
            <a:srgbClr val="4E89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Baskerville Old Face" panose="02020602080505020303" pitchFamily="18" charset="0"/>
              </a:rPr>
              <a:t>THANKYOU!!</a:t>
            </a:r>
            <a:endParaRPr lang="en-IN" sz="8000" b="1" spc="50" dirty="0">
              <a:ln w="9525" cmpd="sng">
                <a:solidFill>
                  <a:schemeClr val="accent1"/>
                </a:solidFill>
                <a:prstDash val="solid"/>
              </a:ln>
              <a:solidFill>
                <a:srgbClr val="70AD47">
                  <a:tint val="1000"/>
                </a:srgbClr>
              </a:solidFill>
              <a:effectLst>
                <a:glow rad="38100">
                  <a:schemeClr val="accent1">
                    <a:alpha val="40000"/>
                  </a:schemeClr>
                </a:glow>
              </a:effectLst>
              <a:latin typeface="Baskerville Old Face" panose="02020602080505020303" pitchFamily="18" charset="0"/>
            </a:endParaRPr>
          </a:p>
        </p:txBody>
      </p:sp>
    </p:spTree>
    <p:extLst>
      <p:ext uri="{BB962C8B-B14F-4D97-AF65-F5344CB8AC3E}">
        <p14:creationId xmlns:p14="http://schemas.microsoft.com/office/powerpoint/2010/main" val="1290560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Arrow: Right 2">
            <a:extLst>
              <a:ext uri="{FF2B5EF4-FFF2-40B4-BE49-F238E27FC236}">
                <a16:creationId xmlns:a16="http://schemas.microsoft.com/office/drawing/2014/main" id="{CE96E0A0-6B80-4C92-864A-C67ABD355601}"/>
              </a:ext>
            </a:extLst>
          </p:cNvPr>
          <p:cNvSpPr/>
          <p:nvPr/>
        </p:nvSpPr>
        <p:spPr>
          <a:xfrm>
            <a:off x="225287" y="530087"/>
            <a:ext cx="1484243" cy="8746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TextBox 4">
            <a:extLst>
              <a:ext uri="{FF2B5EF4-FFF2-40B4-BE49-F238E27FC236}">
                <a16:creationId xmlns:a16="http://schemas.microsoft.com/office/drawing/2014/main" id="{07A46C11-D9D3-4A86-A4E1-379B163F01FB}"/>
              </a:ext>
            </a:extLst>
          </p:cNvPr>
          <p:cNvSpPr txBox="1"/>
          <p:nvPr/>
        </p:nvSpPr>
        <p:spPr>
          <a:xfrm>
            <a:off x="2001078" y="530087"/>
            <a:ext cx="9130748" cy="1107996"/>
          </a:xfrm>
          <a:prstGeom prst="rect">
            <a:avLst/>
          </a:prstGeom>
          <a:noFill/>
        </p:spPr>
        <p:txBody>
          <a:bodyPr wrap="square" rtlCol="0">
            <a:spAutoFit/>
          </a:bodyPr>
          <a:lstStyle/>
          <a:p>
            <a:r>
              <a:rPr lang="en-IN" sz="4800" b="0" i="0" dirty="0">
                <a:solidFill>
                  <a:srgbClr val="444444"/>
                </a:solidFill>
                <a:effectLst/>
                <a:latin typeface="Franklin Gothic Book" panose="020B0503020102020204" pitchFamily="34" charset="0"/>
              </a:rPr>
              <a:t>What is R Language?</a:t>
            </a:r>
          </a:p>
          <a:p>
            <a:endParaRPr lang="en-IN" dirty="0"/>
          </a:p>
        </p:txBody>
      </p:sp>
      <p:pic>
        <p:nvPicPr>
          <p:cNvPr id="1026" name="Picture 2" descr="These 7 steps can help you learn R programming language faster and better.">
            <a:extLst>
              <a:ext uri="{FF2B5EF4-FFF2-40B4-BE49-F238E27FC236}">
                <a16:creationId xmlns:a16="http://schemas.microsoft.com/office/drawing/2014/main" id="{9F06E60F-3473-47B7-A276-13167907D4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3434" y="1841018"/>
            <a:ext cx="4159940" cy="225390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F12E3B1-A150-40A2-8A31-F2D0578ED9A2}"/>
              </a:ext>
            </a:extLst>
          </p:cNvPr>
          <p:cNvSpPr txBox="1"/>
          <p:nvPr/>
        </p:nvSpPr>
        <p:spPr>
          <a:xfrm>
            <a:off x="424070" y="2054087"/>
            <a:ext cx="6255026" cy="3785652"/>
          </a:xfrm>
          <a:prstGeom prst="rect">
            <a:avLst/>
          </a:prstGeom>
          <a:noFill/>
        </p:spPr>
        <p:txBody>
          <a:bodyPr wrap="square" rtlCol="0">
            <a:spAutoFit/>
          </a:bodyPr>
          <a:lstStyle/>
          <a:p>
            <a:pPr marL="285750" indent="-285750">
              <a:buFont typeface="Arial" panose="020B0604020202020204" pitchFamily="34" charset="0"/>
              <a:buChar char="•"/>
            </a:pPr>
            <a:r>
              <a:rPr lang="en-US" sz="2000" b="0" i="0" dirty="0">
                <a:solidFill>
                  <a:srgbClr val="444444"/>
                </a:solidFill>
                <a:effectLst/>
                <a:latin typeface="Helvetica Neue"/>
              </a:rPr>
              <a:t>R is a language and environment for statistical computing and graphics.</a:t>
            </a:r>
          </a:p>
          <a:p>
            <a:pPr marL="285750" indent="-285750">
              <a:buFont typeface="Arial" panose="020B0604020202020204" pitchFamily="34" charset="0"/>
              <a:buChar char="•"/>
            </a:pPr>
            <a:r>
              <a:rPr lang="en-US" sz="2000" b="0" i="0" dirty="0">
                <a:solidFill>
                  <a:srgbClr val="444444"/>
                </a:solidFill>
                <a:effectLst/>
                <a:latin typeface="Helvetica Neue"/>
              </a:rPr>
              <a:t>R provides a wide variety of statistical (linear and nonlinear modelling, classical statistical tests, time-series analysis, classification, clustering, …) and graphical techniques, and is highly extensible</a:t>
            </a:r>
            <a:r>
              <a:rPr lang="en-US" sz="2000" dirty="0">
                <a:solidFill>
                  <a:srgbClr val="444444"/>
                </a:solidFill>
                <a:latin typeface="Helvetica Neue"/>
              </a:rPr>
              <a:t>.</a:t>
            </a:r>
          </a:p>
          <a:p>
            <a:pPr marL="285750" indent="-285750">
              <a:buFont typeface="Arial" panose="020B0604020202020204" pitchFamily="34" charset="0"/>
              <a:buChar char="•"/>
            </a:pPr>
            <a:r>
              <a:rPr lang="en-US" sz="2000" b="0" i="0" dirty="0">
                <a:solidFill>
                  <a:srgbClr val="444444"/>
                </a:solidFill>
                <a:effectLst/>
                <a:latin typeface="Helvetica Neue"/>
              </a:rPr>
              <a:t>One of R’s strengths is the ease with which well-designed publication-quality plots can be produced, including mathematical symbols and formulae where needed. Great care has been taken over the defaults for the minor design choices in graphics, but the user retains full control.</a:t>
            </a:r>
            <a:endParaRPr lang="en-IN" sz="2000" dirty="0"/>
          </a:p>
        </p:txBody>
      </p:sp>
    </p:spTree>
    <p:extLst>
      <p:ext uri="{BB962C8B-B14F-4D97-AF65-F5344CB8AC3E}">
        <p14:creationId xmlns:p14="http://schemas.microsoft.com/office/powerpoint/2010/main" val="3082242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Arrow: Right 1">
            <a:extLst>
              <a:ext uri="{FF2B5EF4-FFF2-40B4-BE49-F238E27FC236}">
                <a16:creationId xmlns:a16="http://schemas.microsoft.com/office/drawing/2014/main" id="{3D136AA2-D560-451D-8E29-F734E4319237}"/>
              </a:ext>
            </a:extLst>
          </p:cNvPr>
          <p:cNvSpPr/>
          <p:nvPr/>
        </p:nvSpPr>
        <p:spPr>
          <a:xfrm>
            <a:off x="371061" y="636104"/>
            <a:ext cx="1510748" cy="9011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a:extLst>
              <a:ext uri="{FF2B5EF4-FFF2-40B4-BE49-F238E27FC236}">
                <a16:creationId xmlns:a16="http://schemas.microsoft.com/office/drawing/2014/main" id="{49CD6B3F-B1A6-44CB-89A4-B1A18B0E4BA5}"/>
              </a:ext>
            </a:extLst>
          </p:cNvPr>
          <p:cNvSpPr txBox="1"/>
          <p:nvPr/>
        </p:nvSpPr>
        <p:spPr>
          <a:xfrm>
            <a:off x="2239617" y="503583"/>
            <a:ext cx="8852453" cy="2215991"/>
          </a:xfrm>
          <a:prstGeom prst="rect">
            <a:avLst/>
          </a:prstGeom>
          <a:noFill/>
        </p:spPr>
        <p:txBody>
          <a:bodyPr wrap="square" rtlCol="0">
            <a:spAutoFit/>
          </a:bodyPr>
          <a:lstStyle/>
          <a:p>
            <a:r>
              <a:rPr lang="en-US" sz="6000" b="0" i="0" dirty="0">
                <a:solidFill>
                  <a:schemeClr val="accent1">
                    <a:lumMod val="75000"/>
                  </a:schemeClr>
                </a:solidFill>
                <a:effectLst/>
                <a:latin typeface="Georgia" panose="02040502050405020303" pitchFamily="18" charset="0"/>
              </a:rPr>
              <a:t>Why Top Companies are using R Programming?</a:t>
            </a:r>
          </a:p>
          <a:p>
            <a:endParaRPr lang="en-IN" dirty="0"/>
          </a:p>
        </p:txBody>
      </p:sp>
      <p:sp>
        <p:nvSpPr>
          <p:cNvPr id="5" name="TextBox 4">
            <a:extLst>
              <a:ext uri="{FF2B5EF4-FFF2-40B4-BE49-F238E27FC236}">
                <a16:creationId xmlns:a16="http://schemas.microsoft.com/office/drawing/2014/main" id="{4C15BDE6-1A36-46AA-AD45-A5CD37048BBB}"/>
              </a:ext>
            </a:extLst>
          </p:cNvPr>
          <p:cNvSpPr txBox="1"/>
          <p:nvPr/>
        </p:nvSpPr>
        <p:spPr>
          <a:xfrm>
            <a:off x="821635" y="2719574"/>
            <a:ext cx="10535478" cy="3108543"/>
          </a:xfrm>
          <a:prstGeom prst="rect">
            <a:avLst/>
          </a:prstGeom>
          <a:noFill/>
        </p:spPr>
        <p:txBody>
          <a:bodyPr wrap="square" rtlCol="0">
            <a:spAutoFit/>
          </a:bodyPr>
          <a:lstStyle/>
          <a:p>
            <a:r>
              <a:rPr lang="en-US" sz="2800" b="0" i="0" dirty="0">
                <a:solidFill>
                  <a:schemeClr val="accent1">
                    <a:lumMod val="75000"/>
                  </a:schemeClr>
                </a:solidFill>
                <a:effectLst/>
                <a:latin typeface="Georgia" panose="02040502050405020303" pitchFamily="18" charset="0"/>
              </a:rPr>
              <a:t>R is one of the latest cutting-edge tools. Today, millions of analysts, researchers, and brands such as Facebook, Google, Bing, Accenture, Wipro are using R to solve complex issues. The applications of R are not limited to just one sector, we can see the use of R in banking, e-commerce, finance, and many more sectors. This presentation will make you familiar with the real-life analogies of the R programming language.</a:t>
            </a:r>
            <a:endParaRPr lang="en-IN" sz="2800" dirty="0">
              <a:solidFill>
                <a:schemeClr val="accent1">
                  <a:lumMod val="75000"/>
                </a:schemeClr>
              </a:solidFill>
            </a:endParaRPr>
          </a:p>
        </p:txBody>
      </p:sp>
    </p:spTree>
    <p:extLst>
      <p:ext uri="{BB962C8B-B14F-4D97-AF65-F5344CB8AC3E}">
        <p14:creationId xmlns:p14="http://schemas.microsoft.com/office/powerpoint/2010/main" val="24395450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BF49066-8DCF-409E-944A-61203E9142F1}"/>
              </a:ext>
            </a:extLst>
          </p:cNvPr>
          <p:cNvSpPr/>
          <p:nvPr/>
        </p:nvSpPr>
        <p:spPr>
          <a:xfrm>
            <a:off x="901148" y="530087"/>
            <a:ext cx="10111409" cy="12589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spc="50" dirty="0">
                <a:ln w="0"/>
                <a:solidFill>
                  <a:schemeClr val="bg2"/>
                </a:solidFill>
                <a:effectLst>
                  <a:innerShdw blurRad="63500" dist="50800" dir="13500000">
                    <a:srgbClr val="000000">
                      <a:alpha val="50000"/>
                    </a:srgbClr>
                  </a:innerShdw>
                </a:effectLst>
              </a:rPr>
              <a:t>Applications of R</a:t>
            </a:r>
            <a:endParaRPr lang="en-IN" sz="8000" b="1" spc="50" dirty="0">
              <a:ln w="0"/>
              <a:solidFill>
                <a:schemeClr val="bg2"/>
              </a:solidFill>
              <a:effectLst>
                <a:innerShdw blurRad="63500" dist="50800" dir="13500000">
                  <a:srgbClr val="000000">
                    <a:alpha val="50000"/>
                  </a:srgbClr>
                </a:innerShdw>
              </a:effectLst>
            </a:endParaRPr>
          </a:p>
        </p:txBody>
      </p:sp>
      <p:pic>
        <p:nvPicPr>
          <p:cNvPr id="3" name="Picture 2">
            <a:extLst>
              <a:ext uri="{FF2B5EF4-FFF2-40B4-BE49-F238E27FC236}">
                <a16:creationId xmlns:a16="http://schemas.microsoft.com/office/drawing/2014/main" id="{F27F7E42-1CE7-4800-8858-3BAC1A8CF6ED}"/>
              </a:ext>
            </a:extLst>
          </p:cNvPr>
          <p:cNvPicPr>
            <a:picLocks noChangeAspect="1"/>
          </p:cNvPicPr>
          <p:nvPr/>
        </p:nvPicPr>
        <p:blipFill>
          <a:blip r:embed="rId2"/>
          <a:stretch>
            <a:fillRect/>
          </a:stretch>
        </p:blipFill>
        <p:spPr>
          <a:xfrm>
            <a:off x="1742661" y="2223880"/>
            <a:ext cx="8428382" cy="4000500"/>
          </a:xfrm>
          <a:prstGeom prst="rect">
            <a:avLst/>
          </a:prstGeom>
        </p:spPr>
      </p:pic>
    </p:spTree>
    <p:extLst>
      <p:ext uri="{BB962C8B-B14F-4D97-AF65-F5344CB8AC3E}">
        <p14:creationId xmlns:p14="http://schemas.microsoft.com/office/powerpoint/2010/main" val="2429311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tar: 5 Points 1">
            <a:extLst>
              <a:ext uri="{FF2B5EF4-FFF2-40B4-BE49-F238E27FC236}">
                <a16:creationId xmlns:a16="http://schemas.microsoft.com/office/drawing/2014/main" id="{3BE051B9-4340-4E60-A020-38D4DD77DA58}"/>
              </a:ext>
            </a:extLst>
          </p:cNvPr>
          <p:cNvSpPr/>
          <p:nvPr/>
        </p:nvSpPr>
        <p:spPr>
          <a:xfrm>
            <a:off x="543339" y="424070"/>
            <a:ext cx="1033670" cy="927652"/>
          </a:xfrm>
          <a:prstGeom prst="star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6F81833D-F30F-4B17-9A3B-7C883CCF299C}"/>
              </a:ext>
            </a:extLst>
          </p:cNvPr>
          <p:cNvSpPr txBox="1"/>
          <p:nvPr/>
        </p:nvSpPr>
        <p:spPr>
          <a:xfrm>
            <a:off x="1908313" y="481401"/>
            <a:ext cx="3445565" cy="923330"/>
          </a:xfrm>
          <a:prstGeom prst="rect">
            <a:avLst/>
          </a:prstGeom>
          <a:noFill/>
        </p:spPr>
        <p:txBody>
          <a:bodyPr wrap="square" rtlCol="0">
            <a:spAutoFit/>
          </a:bodyPr>
          <a:lstStyle/>
          <a:p>
            <a:r>
              <a:rPr lang="en-US" sz="5400" dirty="0">
                <a:solidFill>
                  <a:schemeClr val="accent1">
                    <a:lumMod val="75000"/>
                  </a:schemeClr>
                </a:solidFill>
              </a:rPr>
              <a:t>FINANCE</a:t>
            </a:r>
            <a:endParaRPr lang="en-IN" sz="5400" dirty="0">
              <a:solidFill>
                <a:schemeClr val="accent1">
                  <a:lumMod val="75000"/>
                </a:schemeClr>
              </a:solidFill>
            </a:endParaRPr>
          </a:p>
        </p:txBody>
      </p:sp>
      <p:sp>
        <p:nvSpPr>
          <p:cNvPr id="4" name="TextBox 3">
            <a:extLst>
              <a:ext uri="{FF2B5EF4-FFF2-40B4-BE49-F238E27FC236}">
                <a16:creationId xmlns:a16="http://schemas.microsoft.com/office/drawing/2014/main" id="{4A7103FB-F4D4-4772-A810-C05FC7C3F7F3}"/>
              </a:ext>
            </a:extLst>
          </p:cNvPr>
          <p:cNvSpPr txBox="1"/>
          <p:nvPr/>
        </p:nvSpPr>
        <p:spPr>
          <a:xfrm>
            <a:off x="795130" y="1722783"/>
            <a:ext cx="10469218" cy="1477328"/>
          </a:xfrm>
          <a:prstGeom prst="rect">
            <a:avLst/>
          </a:prstGeom>
          <a:noFill/>
        </p:spPr>
        <p:txBody>
          <a:bodyPr wrap="square" rtlCol="0">
            <a:spAutoFit/>
          </a:bodyPr>
          <a:lstStyle/>
          <a:p>
            <a:r>
              <a:rPr lang="en-US" b="0" i="0" dirty="0">
                <a:solidFill>
                  <a:srgbClr val="444444"/>
                </a:solidFill>
                <a:effectLst/>
                <a:latin typeface="Georgia" panose="02040502050405020303" pitchFamily="18" charset="0"/>
              </a:rPr>
              <a:t>Data Science is most widely used in the financial industry.</a:t>
            </a:r>
          </a:p>
          <a:p>
            <a:endParaRPr lang="en-US" b="0" i="0" dirty="0">
              <a:solidFill>
                <a:srgbClr val="444444"/>
              </a:solidFill>
              <a:effectLst/>
              <a:latin typeface="Georgia" panose="02040502050405020303" pitchFamily="18" charset="0"/>
            </a:endParaRPr>
          </a:p>
          <a:p>
            <a:r>
              <a:rPr lang="en-US" b="0" i="0" dirty="0">
                <a:solidFill>
                  <a:srgbClr val="444444"/>
                </a:solidFill>
                <a:effectLst/>
                <a:latin typeface="Georgia" panose="02040502050405020303" pitchFamily="18" charset="0"/>
              </a:rPr>
              <a:t>R  provides tools for moving averages, autoregression and time-series analysis which forms the crux of financial applications. R is being widely used for credit risk analysis at firms like ANZ and portfolio management.</a:t>
            </a:r>
          </a:p>
        </p:txBody>
      </p:sp>
      <p:sp>
        <p:nvSpPr>
          <p:cNvPr id="6" name="Star: 5 Points 5">
            <a:extLst>
              <a:ext uri="{FF2B5EF4-FFF2-40B4-BE49-F238E27FC236}">
                <a16:creationId xmlns:a16="http://schemas.microsoft.com/office/drawing/2014/main" id="{E0444140-D64D-4FC7-89A2-3180B8D4E76E}"/>
              </a:ext>
            </a:extLst>
          </p:cNvPr>
          <p:cNvSpPr/>
          <p:nvPr/>
        </p:nvSpPr>
        <p:spPr>
          <a:xfrm>
            <a:off x="543339" y="3429000"/>
            <a:ext cx="1033670" cy="927652"/>
          </a:xfrm>
          <a:prstGeom prst="star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a:extLst>
              <a:ext uri="{FF2B5EF4-FFF2-40B4-BE49-F238E27FC236}">
                <a16:creationId xmlns:a16="http://schemas.microsoft.com/office/drawing/2014/main" id="{08AC644E-FB25-46EA-85EC-56C1FC982405}"/>
              </a:ext>
            </a:extLst>
          </p:cNvPr>
          <p:cNvSpPr txBox="1"/>
          <p:nvPr/>
        </p:nvSpPr>
        <p:spPr>
          <a:xfrm>
            <a:off x="1908313" y="3525655"/>
            <a:ext cx="2610679" cy="830997"/>
          </a:xfrm>
          <a:prstGeom prst="rect">
            <a:avLst/>
          </a:prstGeom>
          <a:noFill/>
        </p:spPr>
        <p:txBody>
          <a:bodyPr wrap="square" rtlCol="0">
            <a:spAutoFit/>
          </a:bodyPr>
          <a:lstStyle/>
          <a:p>
            <a:r>
              <a:rPr lang="en-US" sz="4800" dirty="0">
                <a:solidFill>
                  <a:schemeClr val="accent1">
                    <a:lumMod val="50000"/>
                  </a:schemeClr>
                </a:solidFill>
              </a:rPr>
              <a:t>BANKING</a:t>
            </a:r>
            <a:endParaRPr lang="en-IN" sz="4800" dirty="0">
              <a:solidFill>
                <a:schemeClr val="accent1">
                  <a:lumMod val="50000"/>
                </a:schemeClr>
              </a:solidFill>
            </a:endParaRPr>
          </a:p>
        </p:txBody>
      </p:sp>
      <p:sp>
        <p:nvSpPr>
          <p:cNvPr id="8" name="TextBox 7">
            <a:extLst>
              <a:ext uri="{FF2B5EF4-FFF2-40B4-BE49-F238E27FC236}">
                <a16:creationId xmlns:a16="http://schemas.microsoft.com/office/drawing/2014/main" id="{4BC488F6-E907-4760-980B-89C7C8DFCB37}"/>
              </a:ext>
            </a:extLst>
          </p:cNvPr>
          <p:cNvSpPr txBox="1"/>
          <p:nvPr/>
        </p:nvSpPr>
        <p:spPr>
          <a:xfrm>
            <a:off x="768626" y="4585541"/>
            <a:ext cx="10747513" cy="2031325"/>
          </a:xfrm>
          <a:prstGeom prst="rect">
            <a:avLst/>
          </a:prstGeom>
          <a:noFill/>
        </p:spPr>
        <p:txBody>
          <a:bodyPr wrap="square" rtlCol="0">
            <a:spAutoFit/>
          </a:bodyPr>
          <a:lstStyle/>
          <a:p>
            <a:r>
              <a:rPr lang="en-US" b="0" i="1" dirty="0">
                <a:solidFill>
                  <a:srgbClr val="444444"/>
                </a:solidFill>
                <a:effectLst/>
                <a:latin typeface="Georgia" panose="02040502050405020303" pitchFamily="18" charset="0"/>
              </a:rPr>
              <a:t>banking industries make use of R f</a:t>
            </a:r>
            <a:r>
              <a:rPr lang="en-US" b="0" i="0" dirty="0">
                <a:solidFill>
                  <a:srgbClr val="444444"/>
                </a:solidFill>
                <a:effectLst/>
                <a:latin typeface="Georgia" panose="02040502050405020303" pitchFamily="18" charset="0"/>
              </a:rPr>
              <a:t>or credit</a:t>
            </a:r>
            <a:r>
              <a:rPr lang="en-US" b="0" i="1" dirty="0">
                <a:solidFill>
                  <a:srgbClr val="444444"/>
                </a:solidFill>
                <a:effectLst/>
                <a:latin typeface="Georgia" panose="02040502050405020303" pitchFamily="18" charset="0"/>
              </a:rPr>
              <a:t> risk modeling and other forms of risk analytics.</a:t>
            </a:r>
          </a:p>
          <a:p>
            <a:endParaRPr lang="en-US" b="0" i="1" dirty="0">
              <a:solidFill>
                <a:srgbClr val="444444"/>
              </a:solidFill>
              <a:effectLst/>
              <a:latin typeface="Georgia" panose="02040502050405020303" pitchFamily="18" charset="0"/>
            </a:endParaRPr>
          </a:p>
          <a:p>
            <a:r>
              <a:rPr lang="en-US" b="0" i="0" dirty="0">
                <a:solidFill>
                  <a:srgbClr val="444444"/>
                </a:solidFill>
                <a:effectLst/>
                <a:latin typeface="Georgia" panose="02040502050405020303" pitchFamily="18" charset="0"/>
              </a:rPr>
              <a:t>Banks make heavy usage of the Mortgage Haircut Model that allows them to take over the property in case of loan defaults. </a:t>
            </a:r>
          </a:p>
          <a:p>
            <a:endParaRPr lang="en-US" dirty="0">
              <a:solidFill>
                <a:srgbClr val="444444"/>
              </a:solidFill>
              <a:latin typeface="Georgia" panose="02040502050405020303" pitchFamily="18" charset="0"/>
            </a:endParaRPr>
          </a:p>
          <a:p>
            <a:r>
              <a:rPr lang="en-US" b="0" i="0" dirty="0">
                <a:solidFill>
                  <a:srgbClr val="444444"/>
                </a:solidFill>
                <a:effectLst/>
                <a:latin typeface="Georgia" panose="02040502050405020303" pitchFamily="18" charset="0"/>
              </a:rPr>
              <a:t>Bank of America makes use of R for financial reporting. With the help of R, the data scientists at BOA are able to analyze financial losses and make use of R’s visualization tools.</a:t>
            </a:r>
            <a:endParaRPr lang="en-IN" dirty="0">
              <a:latin typeface="Georgia" panose="02040502050405020303" pitchFamily="18" charset="0"/>
            </a:endParaRPr>
          </a:p>
        </p:txBody>
      </p:sp>
    </p:spTree>
    <p:extLst>
      <p:ext uri="{BB962C8B-B14F-4D97-AF65-F5344CB8AC3E}">
        <p14:creationId xmlns:p14="http://schemas.microsoft.com/office/powerpoint/2010/main" val="41301806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tar: 5 Points 1">
            <a:extLst>
              <a:ext uri="{FF2B5EF4-FFF2-40B4-BE49-F238E27FC236}">
                <a16:creationId xmlns:a16="http://schemas.microsoft.com/office/drawing/2014/main" id="{985B8C83-B048-4ECF-994E-6DA0613AC884}"/>
              </a:ext>
            </a:extLst>
          </p:cNvPr>
          <p:cNvSpPr/>
          <p:nvPr/>
        </p:nvSpPr>
        <p:spPr>
          <a:xfrm>
            <a:off x="649357" y="291546"/>
            <a:ext cx="1073426" cy="1073427"/>
          </a:xfrm>
          <a:prstGeom prst="star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AE963EC5-E643-43EB-AAB7-79C623EFB69B}"/>
              </a:ext>
            </a:extLst>
          </p:cNvPr>
          <p:cNvSpPr txBox="1"/>
          <p:nvPr/>
        </p:nvSpPr>
        <p:spPr>
          <a:xfrm>
            <a:off x="1895061" y="383879"/>
            <a:ext cx="3896139" cy="923330"/>
          </a:xfrm>
          <a:prstGeom prst="rect">
            <a:avLst/>
          </a:prstGeom>
          <a:noFill/>
        </p:spPr>
        <p:txBody>
          <a:bodyPr wrap="square" rtlCol="0">
            <a:spAutoFit/>
          </a:bodyPr>
          <a:lstStyle/>
          <a:p>
            <a:r>
              <a:rPr lang="en-US" sz="5400" dirty="0">
                <a:solidFill>
                  <a:schemeClr val="accent1">
                    <a:lumMod val="75000"/>
                  </a:schemeClr>
                </a:solidFill>
              </a:rPr>
              <a:t>HEALTHCARE</a:t>
            </a:r>
            <a:endParaRPr lang="en-IN" sz="5400" dirty="0">
              <a:solidFill>
                <a:schemeClr val="accent1">
                  <a:lumMod val="75000"/>
                </a:schemeClr>
              </a:solidFill>
            </a:endParaRPr>
          </a:p>
        </p:txBody>
      </p:sp>
      <p:sp>
        <p:nvSpPr>
          <p:cNvPr id="4" name="TextBox 3">
            <a:extLst>
              <a:ext uri="{FF2B5EF4-FFF2-40B4-BE49-F238E27FC236}">
                <a16:creationId xmlns:a16="http://schemas.microsoft.com/office/drawing/2014/main" id="{FE15E6A0-5223-424A-AFA3-4E9743CAC955}"/>
              </a:ext>
            </a:extLst>
          </p:cNvPr>
          <p:cNvSpPr txBox="1"/>
          <p:nvPr/>
        </p:nvSpPr>
        <p:spPr>
          <a:xfrm>
            <a:off x="748748" y="1659040"/>
            <a:ext cx="10694504" cy="1754326"/>
          </a:xfrm>
          <a:prstGeom prst="rect">
            <a:avLst/>
          </a:prstGeom>
          <a:noFill/>
        </p:spPr>
        <p:txBody>
          <a:bodyPr wrap="square" rtlCol="0">
            <a:spAutoFit/>
          </a:bodyPr>
          <a:lstStyle/>
          <a:p>
            <a:r>
              <a:rPr lang="en-IN" sz="1800" dirty="0">
                <a:solidFill>
                  <a:srgbClr val="444444"/>
                </a:solidFill>
                <a:effectLst/>
                <a:latin typeface="Georgia" panose="02040502050405020303" pitchFamily="18" charset="0"/>
                <a:ea typeface="Times New Roman" panose="02020603050405020304" pitchFamily="18" charset="0"/>
                <a:cs typeface="Times New Roman" panose="02020603050405020304" pitchFamily="18" charset="0"/>
              </a:rPr>
              <a:t>Genetics, Bioinformatics, Drug Discovery, Epidemiology are some of the fields in healthcare that make heavy usage of R. With the help of R, these companies are able to crunch data and process information, providing an essential backdrop for further analysis and data processing.</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a:p>
            <a:r>
              <a:rPr lang="en-IN" sz="18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R is also popular for its</a:t>
            </a:r>
            <a:r>
              <a:rPr lang="en-IN" sz="1800" i="1" dirty="0">
                <a:solidFill>
                  <a:srgbClr val="444444"/>
                </a:solidFill>
                <a:effectLst/>
                <a:latin typeface="inherit"/>
                <a:ea typeface="Calibri" panose="020F0502020204030204" pitchFamily="34" charset="0"/>
                <a:cs typeface="Times New Roman" panose="02020603050405020304" pitchFamily="18" charset="0"/>
              </a:rPr>
              <a:t> Bioconductor package</a:t>
            </a:r>
            <a:r>
              <a:rPr lang="en-IN" sz="18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 that provides various functionalities for </a:t>
            </a:r>
            <a:r>
              <a:rPr lang="en-IN" sz="1800" dirty="0" err="1">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analyzing</a:t>
            </a:r>
            <a:r>
              <a:rPr lang="en-IN" sz="18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 the genomic data.</a:t>
            </a:r>
            <a:endParaRPr lang="en-IN" dirty="0"/>
          </a:p>
        </p:txBody>
      </p:sp>
      <p:sp>
        <p:nvSpPr>
          <p:cNvPr id="6" name="Star: 5 Points 5">
            <a:extLst>
              <a:ext uri="{FF2B5EF4-FFF2-40B4-BE49-F238E27FC236}">
                <a16:creationId xmlns:a16="http://schemas.microsoft.com/office/drawing/2014/main" id="{E9775CFC-9734-46D0-B0CE-93FD2DFF89CA}"/>
              </a:ext>
            </a:extLst>
          </p:cNvPr>
          <p:cNvSpPr/>
          <p:nvPr/>
        </p:nvSpPr>
        <p:spPr>
          <a:xfrm>
            <a:off x="649357" y="3444635"/>
            <a:ext cx="1073426" cy="1073427"/>
          </a:xfrm>
          <a:prstGeom prst="star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a:extLst>
              <a:ext uri="{FF2B5EF4-FFF2-40B4-BE49-F238E27FC236}">
                <a16:creationId xmlns:a16="http://schemas.microsoft.com/office/drawing/2014/main" id="{C26EBED6-F188-43FD-93E2-4E0737D34B03}"/>
              </a:ext>
            </a:extLst>
          </p:cNvPr>
          <p:cNvSpPr txBox="1"/>
          <p:nvPr/>
        </p:nvSpPr>
        <p:spPr>
          <a:xfrm>
            <a:off x="1895061" y="3540794"/>
            <a:ext cx="5168347" cy="923330"/>
          </a:xfrm>
          <a:prstGeom prst="rect">
            <a:avLst/>
          </a:prstGeom>
          <a:noFill/>
        </p:spPr>
        <p:txBody>
          <a:bodyPr wrap="square" rtlCol="0">
            <a:spAutoFit/>
          </a:bodyPr>
          <a:lstStyle/>
          <a:p>
            <a:r>
              <a:rPr lang="en-US" sz="5400" dirty="0">
                <a:solidFill>
                  <a:schemeClr val="accent1">
                    <a:lumMod val="75000"/>
                  </a:schemeClr>
                </a:solidFill>
              </a:rPr>
              <a:t>SOCIAL MEDIA</a:t>
            </a:r>
            <a:endParaRPr lang="en-IN" sz="5400" dirty="0">
              <a:solidFill>
                <a:schemeClr val="accent1">
                  <a:lumMod val="75000"/>
                </a:schemeClr>
              </a:solidFill>
            </a:endParaRPr>
          </a:p>
        </p:txBody>
      </p:sp>
      <p:sp>
        <p:nvSpPr>
          <p:cNvPr id="8" name="TextBox 7">
            <a:extLst>
              <a:ext uri="{FF2B5EF4-FFF2-40B4-BE49-F238E27FC236}">
                <a16:creationId xmlns:a16="http://schemas.microsoft.com/office/drawing/2014/main" id="{C51B7CA0-B3BC-439F-9199-C80EB6DABEE7}"/>
              </a:ext>
            </a:extLst>
          </p:cNvPr>
          <p:cNvSpPr txBox="1"/>
          <p:nvPr/>
        </p:nvSpPr>
        <p:spPr>
          <a:xfrm>
            <a:off x="649357" y="4717774"/>
            <a:ext cx="10972800" cy="2062103"/>
          </a:xfrm>
          <a:prstGeom prst="rect">
            <a:avLst/>
          </a:prstGeom>
          <a:noFill/>
        </p:spPr>
        <p:txBody>
          <a:bodyPr wrap="square" rtlCol="0">
            <a:spAutoFit/>
          </a:bodyPr>
          <a:lstStyle/>
          <a:p>
            <a:pPr fontAlgn="base">
              <a:spcAft>
                <a:spcPts val="1200"/>
              </a:spcAft>
            </a:pPr>
            <a:r>
              <a:rPr lang="en-IN" sz="1800" dirty="0">
                <a:solidFill>
                  <a:srgbClr val="444444"/>
                </a:solidFill>
                <a:effectLst/>
                <a:latin typeface="Georgia" panose="02040502050405020303" pitchFamily="18" charset="0"/>
                <a:ea typeface="Times New Roman" panose="02020603050405020304" pitchFamily="18" charset="0"/>
              </a:rPr>
              <a:t>For many beginners in Data Science and R, social media is a data playground. Sentiment Analysis and other forms of social media data mining are some of the important statistical tools that are used with R.</a:t>
            </a:r>
            <a:endParaRPr lang="en-IN" dirty="0">
              <a:solidFill>
                <a:srgbClr val="444444"/>
              </a:solidFill>
              <a:latin typeface="Georgia" panose="02040502050405020303" pitchFamily="18" charset="0"/>
              <a:ea typeface="Times New Roman" panose="02020603050405020304" pitchFamily="18" charset="0"/>
            </a:endParaRPr>
          </a:p>
          <a:p>
            <a:pPr fontAlgn="base">
              <a:spcAft>
                <a:spcPts val="1200"/>
              </a:spcAft>
            </a:pPr>
            <a:r>
              <a:rPr lang="en-IN" sz="1800" dirty="0">
                <a:solidFill>
                  <a:srgbClr val="444444"/>
                </a:solidFill>
                <a:effectLst/>
                <a:latin typeface="Georgia" panose="02040502050405020303" pitchFamily="18" charset="0"/>
                <a:ea typeface="Times New Roman" panose="02020603050405020304" pitchFamily="18" charset="0"/>
              </a:rPr>
              <a:t>Mining user sentiment is another popular category in social media analytics. With the help of R, companies are able to model statistical tools that </a:t>
            </a:r>
            <a:r>
              <a:rPr lang="en-IN" sz="1800" dirty="0" err="1">
                <a:solidFill>
                  <a:srgbClr val="444444"/>
                </a:solidFill>
                <a:effectLst/>
                <a:latin typeface="Georgia" panose="02040502050405020303" pitchFamily="18" charset="0"/>
                <a:ea typeface="Times New Roman" panose="02020603050405020304" pitchFamily="18" charset="0"/>
              </a:rPr>
              <a:t>analyze</a:t>
            </a:r>
            <a:r>
              <a:rPr lang="en-IN" sz="1800" dirty="0">
                <a:solidFill>
                  <a:srgbClr val="444444"/>
                </a:solidFill>
                <a:effectLst/>
                <a:latin typeface="Georgia" panose="02040502050405020303" pitchFamily="18" charset="0"/>
                <a:ea typeface="Times New Roman" panose="02020603050405020304" pitchFamily="18" charset="0"/>
              </a:rPr>
              <a:t> user sentiments, allowing them to improve their experiences.</a:t>
            </a:r>
            <a:endParaRPr lang="en-IN" sz="1800" dirty="0">
              <a:effectLst/>
              <a:latin typeface="Times New Roman" panose="02020603050405020304" pitchFamily="18" charset="0"/>
              <a:ea typeface="Times New Roman" panose="02020603050405020304" pitchFamily="18" charset="0"/>
            </a:endParaRPr>
          </a:p>
          <a:p>
            <a:pPr fontAlgn="base">
              <a:spcAft>
                <a:spcPts val="1200"/>
              </a:spcAft>
            </a:pPr>
            <a:endParaRPr lang="en-IN" sz="1800" dirty="0">
              <a:effectLst/>
              <a:latin typeface="Times New Roman" panose="02020603050405020304" pitchFamily="18" charset="0"/>
              <a:ea typeface="Times New Roman" panose="02020603050405020304" pitchFamily="18" charset="0"/>
            </a:endParaRPr>
          </a:p>
        </p:txBody>
      </p:sp>
      <p:pic>
        <p:nvPicPr>
          <p:cNvPr id="9" name="Picture 8">
            <a:extLst>
              <a:ext uri="{FF2B5EF4-FFF2-40B4-BE49-F238E27FC236}">
                <a16:creationId xmlns:a16="http://schemas.microsoft.com/office/drawing/2014/main" id="{A9B624D3-88AA-4D77-BD87-A88BA30F5131}"/>
              </a:ext>
            </a:extLst>
          </p:cNvPr>
          <p:cNvPicPr>
            <a:picLocks noChangeAspect="1"/>
          </p:cNvPicPr>
          <p:nvPr/>
        </p:nvPicPr>
        <p:blipFill>
          <a:blip r:embed="rId2"/>
          <a:stretch>
            <a:fillRect/>
          </a:stretch>
        </p:blipFill>
        <p:spPr>
          <a:xfrm>
            <a:off x="7235685" y="3235569"/>
            <a:ext cx="3061253" cy="1482205"/>
          </a:xfrm>
          <a:prstGeom prst="rect">
            <a:avLst/>
          </a:prstGeom>
        </p:spPr>
      </p:pic>
      <p:pic>
        <p:nvPicPr>
          <p:cNvPr id="10" name="Picture 9">
            <a:extLst>
              <a:ext uri="{FF2B5EF4-FFF2-40B4-BE49-F238E27FC236}">
                <a16:creationId xmlns:a16="http://schemas.microsoft.com/office/drawing/2014/main" id="{707EED8E-58D6-4486-9F72-AE0946FAB03E}"/>
              </a:ext>
            </a:extLst>
          </p:cNvPr>
          <p:cNvPicPr>
            <a:picLocks noChangeAspect="1"/>
          </p:cNvPicPr>
          <p:nvPr/>
        </p:nvPicPr>
        <p:blipFill>
          <a:blip r:embed="rId3"/>
          <a:stretch>
            <a:fillRect/>
          </a:stretch>
        </p:blipFill>
        <p:spPr>
          <a:xfrm>
            <a:off x="6400802" y="78123"/>
            <a:ext cx="3179296" cy="1517203"/>
          </a:xfrm>
          <a:prstGeom prst="rect">
            <a:avLst/>
          </a:prstGeom>
        </p:spPr>
      </p:pic>
    </p:spTree>
    <p:extLst>
      <p:ext uri="{BB962C8B-B14F-4D97-AF65-F5344CB8AC3E}">
        <p14:creationId xmlns:p14="http://schemas.microsoft.com/office/powerpoint/2010/main" val="3742813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tar: 5 Points 1">
            <a:extLst>
              <a:ext uri="{FF2B5EF4-FFF2-40B4-BE49-F238E27FC236}">
                <a16:creationId xmlns:a16="http://schemas.microsoft.com/office/drawing/2014/main" id="{80BF2483-BE16-415B-9913-FBE74A9A11B0}"/>
              </a:ext>
            </a:extLst>
          </p:cNvPr>
          <p:cNvSpPr/>
          <p:nvPr/>
        </p:nvSpPr>
        <p:spPr>
          <a:xfrm>
            <a:off x="604911" y="323556"/>
            <a:ext cx="1139483" cy="1012874"/>
          </a:xfrm>
          <a:prstGeom prst="star5">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a:extLst>
              <a:ext uri="{FF2B5EF4-FFF2-40B4-BE49-F238E27FC236}">
                <a16:creationId xmlns:a16="http://schemas.microsoft.com/office/drawing/2014/main" id="{DFA24F8C-C77F-4F95-966F-3DE546F2A916}"/>
              </a:ext>
            </a:extLst>
          </p:cNvPr>
          <p:cNvSpPr txBox="1"/>
          <p:nvPr/>
        </p:nvSpPr>
        <p:spPr>
          <a:xfrm>
            <a:off x="1983545" y="413100"/>
            <a:ext cx="5528603" cy="923330"/>
          </a:xfrm>
          <a:prstGeom prst="rect">
            <a:avLst/>
          </a:prstGeom>
          <a:noFill/>
        </p:spPr>
        <p:txBody>
          <a:bodyPr wrap="square" rtlCol="0">
            <a:spAutoFit/>
          </a:bodyPr>
          <a:lstStyle/>
          <a:p>
            <a:r>
              <a:rPr lang="en-US" sz="5400" dirty="0">
                <a:solidFill>
                  <a:schemeClr val="accent1">
                    <a:lumMod val="75000"/>
                  </a:schemeClr>
                </a:solidFill>
              </a:rPr>
              <a:t>E-COMMERCE</a:t>
            </a:r>
            <a:endParaRPr lang="en-IN" sz="5400" dirty="0">
              <a:solidFill>
                <a:schemeClr val="accent1">
                  <a:lumMod val="75000"/>
                </a:schemeClr>
              </a:solidFill>
            </a:endParaRPr>
          </a:p>
        </p:txBody>
      </p:sp>
      <p:sp>
        <p:nvSpPr>
          <p:cNvPr id="4" name="TextBox 3">
            <a:extLst>
              <a:ext uri="{FF2B5EF4-FFF2-40B4-BE49-F238E27FC236}">
                <a16:creationId xmlns:a16="http://schemas.microsoft.com/office/drawing/2014/main" id="{A10C2129-8315-442F-B04A-089BDD33AD66}"/>
              </a:ext>
            </a:extLst>
          </p:cNvPr>
          <p:cNvSpPr txBox="1"/>
          <p:nvPr/>
        </p:nvSpPr>
        <p:spPr>
          <a:xfrm>
            <a:off x="370449" y="1434905"/>
            <a:ext cx="11619913" cy="2215991"/>
          </a:xfrm>
          <a:prstGeom prst="rect">
            <a:avLst/>
          </a:prstGeom>
          <a:noFill/>
        </p:spPr>
        <p:txBody>
          <a:bodyPr wrap="square" rtlCol="0">
            <a:spAutoFit/>
          </a:bodyPr>
          <a:lstStyle/>
          <a:p>
            <a:pPr fontAlgn="base"/>
            <a:r>
              <a:rPr lang="en-IN" sz="2000" i="1" dirty="0">
                <a:solidFill>
                  <a:srgbClr val="444444"/>
                </a:solidFill>
                <a:effectLst/>
                <a:latin typeface="inherit"/>
                <a:ea typeface="Times New Roman" panose="02020603050405020304" pitchFamily="18" charset="0"/>
              </a:rPr>
              <a:t>R is one of the standard tools that is being used in e-commerce</a:t>
            </a:r>
            <a:r>
              <a:rPr lang="en-IN" sz="2000" dirty="0">
                <a:solidFill>
                  <a:srgbClr val="444444"/>
                </a:solidFill>
                <a:effectLst/>
                <a:latin typeface="Georgia" panose="02040502050405020303" pitchFamily="18" charset="0"/>
                <a:ea typeface="Times New Roman" panose="02020603050405020304" pitchFamily="18" charset="0"/>
              </a:rPr>
              <a:t>.</a:t>
            </a:r>
            <a:endParaRPr lang="en-IN" sz="2000" dirty="0">
              <a:effectLst/>
              <a:latin typeface="Times New Roman" panose="02020603050405020304" pitchFamily="18" charset="0"/>
              <a:ea typeface="Times New Roman" panose="02020603050405020304" pitchFamily="18" charset="0"/>
            </a:endParaRPr>
          </a:p>
          <a:p>
            <a:pPr fontAlgn="base">
              <a:spcAft>
                <a:spcPts val="1200"/>
              </a:spcAft>
            </a:pPr>
            <a:r>
              <a:rPr lang="en-IN" sz="1800" dirty="0">
                <a:solidFill>
                  <a:srgbClr val="444444"/>
                </a:solidFill>
                <a:effectLst/>
                <a:latin typeface="Georgia" panose="02040502050405020303" pitchFamily="18" charset="0"/>
                <a:ea typeface="Times New Roman" panose="02020603050405020304" pitchFamily="18" charset="0"/>
              </a:rPr>
              <a:t>Since these internet-based companies have to deal with various forms of data, structured and unstructured, as well as from varying data sources like spreadsheets and databases (SQL &amp; NoSQL), R proves to be an effective choice for these industries.</a:t>
            </a:r>
            <a:endParaRPr lang="en-IN" sz="1800" dirty="0">
              <a:effectLst/>
              <a:latin typeface="Times New Roman" panose="02020603050405020304" pitchFamily="18" charset="0"/>
              <a:ea typeface="Times New Roman" panose="02020603050405020304" pitchFamily="18" charset="0"/>
            </a:endParaRPr>
          </a:p>
          <a:p>
            <a:r>
              <a:rPr lang="en-IN" sz="1800" dirty="0">
                <a:solidFill>
                  <a:srgbClr val="444444"/>
                </a:solidFill>
                <a:effectLst/>
                <a:latin typeface="Georgia" panose="02040502050405020303" pitchFamily="18" charset="0"/>
                <a:ea typeface="Times New Roman" panose="02020603050405020304" pitchFamily="18" charset="0"/>
              </a:rPr>
              <a:t>Various statistical procedures like linear </a:t>
            </a:r>
            <a:r>
              <a:rPr lang="en-IN" sz="1800" dirty="0" err="1">
                <a:solidFill>
                  <a:srgbClr val="444444"/>
                </a:solidFill>
                <a:effectLst/>
                <a:latin typeface="Georgia" panose="02040502050405020303" pitchFamily="18" charset="0"/>
                <a:ea typeface="Times New Roman" panose="02020603050405020304" pitchFamily="18" charset="0"/>
              </a:rPr>
              <a:t>modeling</a:t>
            </a:r>
            <a:r>
              <a:rPr lang="en-IN" sz="1800" dirty="0">
                <a:solidFill>
                  <a:srgbClr val="444444"/>
                </a:solidFill>
                <a:effectLst/>
                <a:latin typeface="Georgia" panose="02040502050405020303" pitchFamily="18" charset="0"/>
                <a:ea typeface="Times New Roman" panose="02020603050405020304" pitchFamily="18" charset="0"/>
              </a:rPr>
              <a:t> are necessary to </a:t>
            </a:r>
            <a:r>
              <a:rPr lang="en-IN" sz="1800" dirty="0" err="1">
                <a:solidFill>
                  <a:srgbClr val="444444"/>
                </a:solidFill>
                <a:effectLst/>
                <a:latin typeface="Georgia" panose="02040502050405020303" pitchFamily="18" charset="0"/>
                <a:ea typeface="Times New Roman" panose="02020603050405020304" pitchFamily="18" charset="0"/>
              </a:rPr>
              <a:t>analyze</a:t>
            </a:r>
            <a:r>
              <a:rPr lang="en-IN" sz="1800" dirty="0">
                <a:solidFill>
                  <a:srgbClr val="444444"/>
                </a:solidFill>
                <a:effectLst/>
                <a:latin typeface="Georgia" panose="02040502050405020303" pitchFamily="18" charset="0"/>
                <a:ea typeface="Times New Roman" panose="02020603050405020304" pitchFamily="18" charset="0"/>
              </a:rPr>
              <a:t> the purchases made by the customers as well as in predicting product sales. Furthermore, companies use R for carrying out A/B testing analysis across the pages of their products.</a:t>
            </a:r>
            <a:endParaRPr lang="en-IN" sz="1800" dirty="0">
              <a:effectLst/>
              <a:latin typeface="Times New Roman" panose="02020603050405020304" pitchFamily="18" charset="0"/>
              <a:ea typeface="Times New Roman" panose="02020603050405020304" pitchFamily="18" charset="0"/>
            </a:endParaRPr>
          </a:p>
        </p:txBody>
      </p:sp>
      <p:sp>
        <p:nvSpPr>
          <p:cNvPr id="6" name="Star: 5 Points 5">
            <a:extLst>
              <a:ext uri="{FF2B5EF4-FFF2-40B4-BE49-F238E27FC236}">
                <a16:creationId xmlns:a16="http://schemas.microsoft.com/office/drawing/2014/main" id="{6652BFB5-047A-46B2-AA41-F12E61F3EE9D}"/>
              </a:ext>
            </a:extLst>
          </p:cNvPr>
          <p:cNvSpPr/>
          <p:nvPr/>
        </p:nvSpPr>
        <p:spPr>
          <a:xfrm>
            <a:off x="555674" y="3718594"/>
            <a:ext cx="1139483" cy="1012874"/>
          </a:xfrm>
          <a:prstGeom prst="star5">
            <a:avLst>
              <a:gd name="adj" fmla="val 17842"/>
              <a:gd name="hf" fmla="val 105146"/>
              <a:gd name="vf" fmla="val 110557"/>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a:extLst>
              <a:ext uri="{FF2B5EF4-FFF2-40B4-BE49-F238E27FC236}">
                <a16:creationId xmlns:a16="http://schemas.microsoft.com/office/drawing/2014/main" id="{9DA5AB74-FD5C-4D6C-90DB-918C7CA3FF09}"/>
              </a:ext>
            </a:extLst>
          </p:cNvPr>
          <p:cNvSpPr txBox="1"/>
          <p:nvPr/>
        </p:nvSpPr>
        <p:spPr>
          <a:xfrm>
            <a:off x="1758462" y="3718594"/>
            <a:ext cx="5838092" cy="923330"/>
          </a:xfrm>
          <a:prstGeom prst="rect">
            <a:avLst/>
          </a:prstGeom>
          <a:noFill/>
        </p:spPr>
        <p:txBody>
          <a:bodyPr wrap="square" rtlCol="0">
            <a:spAutoFit/>
          </a:bodyPr>
          <a:lstStyle/>
          <a:p>
            <a:r>
              <a:rPr lang="en-US" sz="5400" dirty="0">
                <a:solidFill>
                  <a:schemeClr val="accent1">
                    <a:lumMod val="75000"/>
                  </a:schemeClr>
                </a:solidFill>
              </a:rPr>
              <a:t>MANUFACTURING</a:t>
            </a:r>
            <a:endParaRPr lang="en-IN" sz="5400" dirty="0">
              <a:solidFill>
                <a:schemeClr val="accent1">
                  <a:lumMod val="75000"/>
                </a:schemeClr>
              </a:solidFill>
            </a:endParaRPr>
          </a:p>
        </p:txBody>
      </p:sp>
      <p:sp>
        <p:nvSpPr>
          <p:cNvPr id="8" name="TextBox 7">
            <a:extLst>
              <a:ext uri="{FF2B5EF4-FFF2-40B4-BE49-F238E27FC236}">
                <a16:creationId xmlns:a16="http://schemas.microsoft.com/office/drawing/2014/main" id="{F232A91C-B217-4E4F-A103-B019AC360539}"/>
              </a:ext>
            </a:extLst>
          </p:cNvPr>
          <p:cNvSpPr txBox="1"/>
          <p:nvPr/>
        </p:nvSpPr>
        <p:spPr>
          <a:xfrm>
            <a:off x="604911" y="4967572"/>
            <a:ext cx="10888394" cy="1600438"/>
          </a:xfrm>
          <a:prstGeom prst="rect">
            <a:avLst/>
          </a:prstGeom>
          <a:noFill/>
        </p:spPr>
        <p:txBody>
          <a:bodyPr wrap="square" rtlCol="0">
            <a:spAutoFit/>
          </a:bodyPr>
          <a:lstStyle/>
          <a:p>
            <a:r>
              <a:rPr lang="en-IN" sz="2000" dirty="0">
                <a:solidFill>
                  <a:srgbClr val="444444"/>
                </a:solidFill>
                <a:effectLst/>
                <a:latin typeface="Georgia" panose="02040502050405020303" pitchFamily="18" charset="0"/>
                <a:ea typeface="Times New Roman" panose="02020603050405020304" pitchFamily="18" charset="0"/>
              </a:rPr>
              <a:t>Manufacturing companies like Ford, </a:t>
            </a:r>
            <a:r>
              <a:rPr lang="en-IN" sz="2000" dirty="0" err="1">
                <a:solidFill>
                  <a:srgbClr val="444444"/>
                </a:solidFill>
                <a:effectLst/>
                <a:latin typeface="Georgia" panose="02040502050405020303" pitchFamily="18" charset="0"/>
                <a:ea typeface="Times New Roman" panose="02020603050405020304" pitchFamily="18" charset="0"/>
              </a:rPr>
              <a:t>Modelez</a:t>
            </a:r>
            <a:r>
              <a:rPr lang="en-IN" sz="2000" dirty="0">
                <a:solidFill>
                  <a:srgbClr val="444444"/>
                </a:solidFill>
                <a:effectLst/>
                <a:latin typeface="Georgia" panose="02040502050405020303" pitchFamily="18" charset="0"/>
                <a:ea typeface="Times New Roman" panose="02020603050405020304" pitchFamily="18" charset="0"/>
              </a:rPr>
              <a:t>, and John Deere use R to </a:t>
            </a:r>
            <a:r>
              <a:rPr lang="en-IN" sz="2000" dirty="0" err="1">
                <a:solidFill>
                  <a:srgbClr val="444444"/>
                </a:solidFill>
                <a:effectLst/>
                <a:latin typeface="Georgia" panose="02040502050405020303" pitchFamily="18" charset="0"/>
                <a:ea typeface="Times New Roman" panose="02020603050405020304" pitchFamily="18" charset="0"/>
              </a:rPr>
              <a:t>analyze</a:t>
            </a:r>
            <a:r>
              <a:rPr lang="en-IN" sz="2000" dirty="0">
                <a:solidFill>
                  <a:srgbClr val="444444"/>
                </a:solidFill>
                <a:effectLst/>
                <a:latin typeface="Georgia" panose="02040502050405020303" pitchFamily="18" charset="0"/>
                <a:ea typeface="Times New Roman" panose="02020603050405020304" pitchFamily="18" charset="0"/>
              </a:rPr>
              <a:t> customer sentiment. This helps them optimize their product according to trending consumer interests and also to match their production volume to varying market demand. They also use R to minimize their production costs and maximize profits.</a:t>
            </a:r>
            <a:endParaRPr lang="en-IN" sz="20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11398330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pattFill prst="dashVert">
          <a:fgClr>
            <a:schemeClr val="accent4">
              <a:lumMod val="60000"/>
              <a:lumOff val="40000"/>
            </a:schemeClr>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321985F-498C-4F85-8BC6-1C1C8F50600D}"/>
              </a:ext>
            </a:extLst>
          </p:cNvPr>
          <p:cNvSpPr txBox="1"/>
          <p:nvPr/>
        </p:nvSpPr>
        <p:spPr>
          <a:xfrm>
            <a:off x="1291883" y="436098"/>
            <a:ext cx="9608234" cy="1200329"/>
          </a:xfrm>
          <a:prstGeom prst="rect">
            <a:avLst/>
          </a:prstGeom>
          <a:noFill/>
        </p:spPr>
        <p:txBody>
          <a:bodyPr wrap="square" rtlCol="0">
            <a:spAutoFit/>
          </a:bodyPr>
          <a:lstStyle/>
          <a:p>
            <a:r>
              <a:rPr lang="en-IN" sz="5400" b="0" spc="-40" dirty="0">
                <a:solidFill>
                  <a:srgbClr val="002060"/>
                </a:solidFill>
                <a:effectLst/>
                <a:latin typeface="Georgia" panose="02040502050405020303" pitchFamily="18" charset="0"/>
                <a:ea typeface="Times New Roman" panose="02020603050405020304" pitchFamily="18" charset="0"/>
              </a:rPr>
              <a:t>Some More Applications of R</a:t>
            </a:r>
            <a:endParaRPr lang="en-IN" sz="5400" b="1" dirty="0">
              <a:solidFill>
                <a:srgbClr val="002060"/>
              </a:solidFill>
              <a:effectLst/>
              <a:latin typeface="Times New Roman" panose="02020603050405020304" pitchFamily="18" charset="0"/>
              <a:ea typeface="Times New Roman" panose="02020603050405020304" pitchFamily="18" charset="0"/>
            </a:endParaRPr>
          </a:p>
          <a:p>
            <a:endParaRPr lang="en-IN" dirty="0"/>
          </a:p>
        </p:txBody>
      </p:sp>
      <p:sp>
        <p:nvSpPr>
          <p:cNvPr id="5" name="TextBox 4">
            <a:extLst>
              <a:ext uri="{FF2B5EF4-FFF2-40B4-BE49-F238E27FC236}">
                <a16:creationId xmlns:a16="http://schemas.microsoft.com/office/drawing/2014/main" id="{77D3B293-6C30-4320-8954-754522159C04}"/>
              </a:ext>
            </a:extLst>
          </p:cNvPr>
          <p:cNvSpPr txBox="1"/>
          <p:nvPr/>
        </p:nvSpPr>
        <p:spPr>
          <a:xfrm>
            <a:off x="393895" y="1448972"/>
            <a:ext cx="11408899" cy="6217087"/>
          </a:xfrm>
          <a:prstGeom prst="rect">
            <a:avLst/>
          </a:prstGeom>
          <a:noFill/>
        </p:spPr>
        <p:txBody>
          <a:bodyPr wrap="square" rtlCol="0">
            <a:spAutoFit/>
          </a:bodyPr>
          <a:lstStyle/>
          <a:p>
            <a:pPr marL="342900" indent="-342900">
              <a:buFont typeface="+mj-lt"/>
              <a:buAutoNum type="arabicPeriod"/>
            </a:pP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R is primarily used for </a:t>
            </a:r>
            <a:r>
              <a:rPr lang="en-IN" sz="2000" b="1" i="1" u="sng" dirty="0">
                <a:solidFill>
                  <a:schemeClr val="accent3">
                    <a:lumMod val="50000"/>
                  </a:schemeClr>
                </a:solidFill>
                <a:effectLst/>
                <a:latin typeface="inheri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descriptive statistics</a:t>
            </a: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 Descriptive statistics summarize the main features of the data. R is used for a variety of purposes in summary statistics like central tendency, measurement of variability, finding kurtosis and skewness.</a:t>
            </a:r>
          </a:p>
          <a:p>
            <a:pPr marL="342900" indent="-342900">
              <a:buFont typeface="+mj-lt"/>
              <a:buAutoNum type="arabicPeriod"/>
            </a:pPr>
            <a:endPar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endParaRPr>
          </a:p>
          <a:p>
            <a:pPr marL="342900" indent="-342900">
              <a:buFont typeface="+mj-lt"/>
              <a:buAutoNum type="arabicPeriod"/>
            </a:pP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R is most widely used for </a:t>
            </a:r>
            <a:r>
              <a:rPr lang="en-IN" sz="2000" i="1" dirty="0">
                <a:solidFill>
                  <a:schemeClr val="accent3">
                    <a:lumMod val="50000"/>
                  </a:schemeClr>
                </a:solidFill>
                <a:effectLst/>
                <a:latin typeface="inherit"/>
                <a:ea typeface="Calibri" panose="020F0502020204030204" pitchFamily="34" charset="0"/>
                <a:cs typeface="Times New Roman" panose="02020603050405020304" pitchFamily="18" charset="0"/>
              </a:rPr>
              <a:t>exploratory data analysis</a:t>
            </a: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 R’s most popular package </a:t>
            </a:r>
            <a:r>
              <a:rPr lang="en-IN" sz="2000" b="1" dirty="0">
                <a:solidFill>
                  <a:schemeClr val="accent3">
                    <a:lumMod val="50000"/>
                  </a:schemeClr>
                </a:solidFill>
                <a:effectLst/>
                <a:latin typeface="inherit"/>
                <a:ea typeface="Calibri" panose="020F0502020204030204" pitchFamily="34" charset="0"/>
                <a:cs typeface="Times New Roman" panose="02020603050405020304" pitchFamily="18" charset="0"/>
              </a:rPr>
              <a:t>ggplot2</a:t>
            </a: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 is considered to be one of the best visualization libraries due to its aesthetics and interactivity.</a:t>
            </a:r>
          </a:p>
          <a:p>
            <a:pPr marL="342900" indent="-342900">
              <a:buFont typeface="+mj-lt"/>
              <a:buAutoNum type="arabicPeriod"/>
            </a:pPr>
            <a:endParaRPr lang="en-IN" sz="2000" dirty="0">
              <a:solidFill>
                <a:schemeClr val="accent3">
                  <a:lumMod val="50000"/>
                </a:schemeClr>
              </a:solidFill>
              <a:latin typeface="Georgia" panose="02040502050405020303" pitchFamily="18" charset="0"/>
              <a:ea typeface="Calibri" panose="020F0502020204030204" pitchFamily="34" charset="0"/>
              <a:cs typeface="Times New Roman" panose="02020603050405020304" pitchFamily="18" charset="0"/>
            </a:endParaRPr>
          </a:p>
          <a:p>
            <a:pPr marL="342900" indent="-342900">
              <a:buFont typeface="+mj-lt"/>
              <a:buAutoNum type="arabicPeriod"/>
            </a:pP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R also allows hypothesis testing to validate statistical models.</a:t>
            </a:r>
            <a:endParaRPr lang="en-IN" sz="2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endPar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endParaRPr>
          </a:p>
          <a:p>
            <a:pPr marL="342900" indent="-342900">
              <a:buFont typeface="+mj-lt"/>
              <a:buAutoNum type="arabicPeriod"/>
            </a:pP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You can find a correlation between the variables in R using the </a:t>
            </a:r>
            <a:r>
              <a:rPr lang="en-IN" sz="2000" i="1" dirty="0" err="1">
                <a:solidFill>
                  <a:schemeClr val="accent3">
                    <a:lumMod val="50000"/>
                  </a:schemeClr>
                </a:solidFill>
                <a:effectLst/>
                <a:latin typeface="inherit"/>
                <a:ea typeface="Calibri" panose="020F0502020204030204" pitchFamily="34" charset="0"/>
                <a:cs typeface="Times New Roman" panose="02020603050405020304" pitchFamily="18" charset="0"/>
              </a:rPr>
              <a:t>lm</a:t>
            </a:r>
            <a:r>
              <a:rPr lang="en-IN" sz="2000" i="1" dirty="0">
                <a:solidFill>
                  <a:schemeClr val="accent3">
                    <a:lumMod val="50000"/>
                  </a:schemeClr>
                </a:solidFill>
                <a:effectLst/>
                <a:latin typeface="inherit"/>
                <a:ea typeface="Calibri" panose="020F0502020204030204" pitchFamily="34" charset="0"/>
                <a:cs typeface="Times New Roman" panose="02020603050405020304" pitchFamily="18" charset="0"/>
              </a:rPr>
              <a:t>()</a:t>
            </a: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 function that is used for establishing linear regression as well as multivariable linear regression.</a:t>
            </a:r>
            <a:endParaRPr lang="en-IN" sz="2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endParaRPr lang="en-IN" sz="2000" dirty="0">
              <a:solidFill>
                <a:schemeClr val="accent3">
                  <a:lumMod val="50000"/>
                </a:schemeClr>
              </a:solidFill>
              <a:latin typeface="Georgia" panose="02040502050405020303" pitchFamily="18" charset="0"/>
              <a:ea typeface="Calibri" panose="020F0502020204030204" pitchFamily="34" charset="0"/>
              <a:cs typeface="Times New Roman" panose="02020603050405020304" pitchFamily="18" charset="0"/>
            </a:endParaRPr>
          </a:p>
          <a:p>
            <a:pPr marL="342900" indent="-342900">
              <a:buFont typeface="+mj-lt"/>
              <a:buAutoNum type="arabicPeriod"/>
            </a:pP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Moreover, with the help of R, you can </a:t>
            </a:r>
            <a:r>
              <a:rPr lang="en-IN" sz="2000" i="1" dirty="0">
                <a:solidFill>
                  <a:schemeClr val="accent3">
                    <a:lumMod val="50000"/>
                  </a:schemeClr>
                </a:solidFill>
                <a:effectLst/>
                <a:latin typeface="inherit"/>
                <a:ea typeface="Calibri" panose="020F0502020204030204" pitchFamily="34" charset="0"/>
                <a:cs typeface="Times New Roman" panose="02020603050405020304" pitchFamily="18" charset="0"/>
              </a:rPr>
              <a:t>develop predictive models</a:t>
            </a: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 that make use of </a:t>
            </a:r>
            <a:r>
              <a:rPr lang="en-IN" sz="2000" b="1" i="1" u="sng" dirty="0">
                <a:solidFill>
                  <a:schemeClr val="accent3">
                    <a:lumMod val="50000"/>
                  </a:schemeClr>
                </a:solidFill>
                <a:effectLst/>
                <a:latin typeface="inheri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machine learning algorithms</a:t>
            </a: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 to find the occurrences of future events.</a:t>
            </a:r>
            <a:endParaRPr lang="en-IN" sz="2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endPar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endParaRPr>
          </a:p>
          <a:p>
            <a:pPr marL="342900" indent="-342900">
              <a:buFont typeface="+mj-lt"/>
              <a:buAutoNum type="arabicPeriod"/>
            </a:pPr>
            <a:r>
              <a:rPr lang="en-IN" sz="2000" dirty="0">
                <a:solidFill>
                  <a:schemeClr val="accent3">
                    <a:lumMod val="50000"/>
                  </a:schemeClr>
                </a:solidFill>
                <a:effectLst/>
                <a:latin typeface="Georgia" panose="02040502050405020303" pitchFamily="18" charset="0"/>
                <a:ea typeface="Calibri" panose="020F0502020204030204" pitchFamily="34" charset="0"/>
                <a:cs typeface="Times New Roman" panose="02020603050405020304" pitchFamily="18" charset="0"/>
              </a:rPr>
              <a:t>R is also useful for developing statistical software packages and to implement analytical processing in other software suites.</a:t>
            </a:r>
            <a:endParaRPr lang="en-IN" sz="2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endParaRPr lang="en-IN" sz="2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pPr>
            <a:endParaRPr lang="en-IN" sz="2000" dirty="0">
              <a:solidFill>
                <a:schemeClr val="accent3">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2918273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B44CBD3-2D21-420D-88E9-56E2280B78E0}"/>
              </a:ext>
            </a:extLst>
          </p:cNvPr>
          <p:cNvSpPr txBox="1"/>
          <p:nvPr/>
        </p:nvSpPr>
        <p:spPr>
          <a:xfrm>
            <a:off x="576775" y="281354"/>
            <a:ext cx="11043139" cy="1107996"/>
          </a:xfrm>
          <a:prstGeom prst="rect">
            <a:avLst/>
          </a:prstGeom>
          <a:noFill/>
        </p:spPr>
        <p:txBody>
          <a:bodyPr wrap="square" rtlCol="0">
            <a:spAutoFit/>
          </a:bodyPr>
          <a:lstStyle/>
          <a:p>
            <a:r>
              <a:rPr lang="en-IN" sz="4800" b="1" spc="-55" dirty="0">
                <a:solidFill>
                  <a:schemeClr val="accent5">
                    <a:lumMod val="75000"/>
                  </a:schemeClr>
                </a:solidFill>
                <a:effectLst/>
                <a:latin typeface="Georgia" panose="02040502050405020303" pitchFamily="18" charset="0"/>
                <a:ea typeface="Times New Roman" panose="02020603050405020304" pitchFamily="18" charset="0"/>
                <a:cs typeface="Times New Roman" panose="02020603050405020304" pitchFamily="18" charset="0"/>
              </a:rPr>
              <a:t>Real-Life Use Cases of R Language</a:t>
            </a:r>
            <a:endParaRPr lang="en-IN" sz="4800" b="1" dirty="0">
              <a:solidFill>
                <a:schemeClr val="accent5">
                  <a:lumMod val="75000"/>
                </a:schemeClr>
              </a:solidFill>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IN" dirty="0"/>
          </a:p>
        </p:txBody>
      </p:sp>
      <p:sp>
        <p:nvSpPr>
          <p:cNvPr id="3" name="TextBox 2">
            <a:extLst>
              <a:ext uri="{FF2B5EF4-FFF2-40B4-BE49-F238E27FC236}">
                <a16:creationId xmlns:a16="http://schemas.microsoft.com/office/drawing/2014/main" id="{D3F82069-8D6C-4E8B-B9E7-9A0596C8574D}"/>
              </a:ext>
            </a:extLst>
          </p:cNvPr>
          <p:cNvSpPr txBox="1"/>
          <p:nvPr/>
        </p:nvSpPr>
        <p:spPr>
          <a:xfrm>
            <a:off x="131299" y="2968283"/>
            <a:ext cx="11483926" cy="4293483"/>
          </a:xfrm>
          <a:prstGeom prst="rect">
            <a:avLst/>
          </a:prstGeom>
          <a:noFill/>
        </p:spPr>
        <p:txBody>
          <a:bodyPr wrap="square" rtlCol="0">
            <a:spAutoFit/>
          </a:bodyPr>
          <a:lstStyle/>
          <a:p>
            <a:pPr marL="342900" indent="-342900">
              <a:buFont typeface="Wingdings" panose="05000000000000000000" pitchFamily="2" charset="2"/>
              <a:buChar char="q"/>
            </a:pPr>
            <a:r>
              <a:rPr lang="en-IN" sz="2100" b="1" dirty="0">
                <a:solidFill>
                  <a:srgbClr val="444444"/>
                </a:solidFill>
                <a:effectLst/>
                <a:latin typeface="inherit"/>
                <a:ea typeface="Calibri" panose="020F0502020204030204" pitchFamily="34" charset="0"/>
                <a:cs typeface="Times New Roman" panose="02020603050405020304" pitchFamily="18" charset="0"/>
              </a:rPr>
              <a:t>Facebook – </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Facebook uses R to update status and its social network graph. It is also used for predicting colleague interactions with R.</a:t>
            </a:r>
          </a:p>
          <a:p>
            <a:pPr marL="342900" indent="-342900">
              <a:buFont typeface="Wingdings" panose="05000000000000000000" pitchFamily="2" charset="2"/>
              <a:buChar char="q"/>
            </a:pPr>
            <a:r>
              <a:rPr lang="en-IN" sz="2100" b="1" dirty="0">
                <a:solidFill>
                  <a:srgbClr val="444444"/>
                </a:solidFill>
                <a:effectLst/>
                <a:latin typeface="inherit"/>
                <a:ea typeface="Calibri" panose="020F0502020204030204" pitchFamily="34" charset="0"/>
                <a:cs typeface="Times New Roman" panose="02020603050405020304" pitchFamily="18" charset="0"/>
              </a:rPr>
              <a:t>Ford Motor Company – </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Ford relies on Hadoop. It also relies on R for statistical analysis as well as carrying out data-driven support for decision making.</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q"/>
            </a:pPr>
            <a:r>
              <a:rPr lang="en-IN" sz="2100" b="1" dirty="0">
                <a:solidFill>
                  <a:srgbClr val="444444"/>
                </a:solidFill>
                <a:effectLst/>
                <a:latin typeface="inherit"/>
                <a:ea typeface="Calibri" panose="020F0502020204030204" pitchFamily="34" charset="0"/>
                <a:cs typeface="Times New Roman" panose="02020603050405020304" pitchFamily="18" charset="0"/>
              </a:rPr>
              <a:t>Foursquare – </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R is an important stack behind Foursquare’s famed recommendation engine.</a:t>
            </a:r>
          </a:p>
          <a:p>
            <a:pPr marL="342900" indent="-342900">
              <a:buFont typeface="Wingdings" panose="05000000000000000000" pitchFamily="2" charset="2"/>
              <a:buChar char="q"/>
            </a:pPr>
            <a:r>
              <a:rPr lang="en-IN" sz="2100" b="1" dirty="0">
                <a:solidFill>
                  <a:srgbClr val="444444"/>
                </a:solidFill>
                <a:effectLst/>
                <a:latin typeface="inherit"/>
                <a:ea typeface="Calibri" panose="020F0502020204030204" pitchFamily="34" charset="0"/>
                <a:cs typeface="Times New Roman" panose="02020603050405020304" pitchFamily="18" charset="0"/>
              </a:rPr>
              <a:t>John Deere – </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Statisticians at John Deere use R for time series </a:t>
            </a:r>
            <a:r>
              <a:rPr lang="en-IN" sz="2100" dirty="0" err="1">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modeling</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 and also geospatial analysis in a reliable and reproducible way. The results are then integrated with Excel and SAP.</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q"/>
            </a:pPr>
            <a:r>
              <a:rPr lang="en-IN" sz="2100" b="1" dirty="0">
                <a:solidFill>
                  <a:srgbClr val="444444"/>
                </a:solidFill>
                <a:effectLst/>
                <a:latin typeface="inherit"/>
                <a:ea typeface="Calibri" panose="020F0502020204030204" pitchFamily="34" charset="0"/>
                <a:cs typeface="Times New Roman" panose="02020603050405020304" pitchFamily="18" charset="0"/>
              </a:rPr>
              <a:t>New York Times – </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R is used in the news cycle at The New York Times to crunch data and prepare graphics before they go for printing.</a:t>
            </a:r>
          </a:p>
          <a:p>
            <a:pPr marL="342900" indent="-342900">
              <a:buFont typeface="Wingdings" panose="05000000000000000000" pitchFamily="2" charset="2"/>
              <a:buChar char="q"/>
            </a:pPr>
            <a:r>
              <a:rPr lang="en-IN" sz="2100" b="1" dirty="0">
                <a:solidFill>
                  <a:srgbClr val="444444"/>
                </a:solidFill>
                <a:effectLst/>
                <a:latin typeface="inherit"/>
                <a:ea typeface="Calibri" panose="020F0502020204030204" pitchFamily="34" charset="0"/>
                <a:cs typeface="Times New Roman" panose="02020603050405020304" pitchFamily="18" charset="0"/>
              </a:rPr>
              <a:t>ANZ Bank – </a:t>
            </a:r>
            <a:r>
              <a:rPr lang="en-IN" sz="2100" dirty="0">
                <a:solidFill>
                  <a:srgbClr val="444444"/>
                </a:solidFill>
                <a:effectLst/>
                <a:latin typeface="Georgia" panose="02040502050405020303" pitchFamily="18" charset="0"/>
                <a:ea typeface="Calibri" panose="020F0502020204030204" pitchFamily="34" charset="0"/>
                <a:cs typeface="Times New Roman" panose="02020603050405020304" pitchFamily="18" charset="0"/>
              </a:rPr>
              <a:t>ANZ, the fourth largest bank in Australia uses R for its credit risk analysis.</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q"/>
            </a:pP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E7732FE7-B71F-48D2-B490-6EF1AE3BB239}"/>
              </a:ext>
            </a:extLst>
          </p:cNvPr>
          <p:cNvPicPr/>
          <p:nvPr/>
        </p:nvPicPr>
        <p:blipFill>
          <a:blip r:embed="rId2"/>
          <a:stretch>
            <a:fillRect/>
          </a:stretch>
        </p:blipFill>
        <p:spPr>
          <a:xfrm>
            <a:off x="3603674" y="1041010"/>
            <a:ext cx="4539176" cy="192727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38100" dir="5400000" algn="t" rotWithShape="0">
              <a:prstClr val="black">
                <a:alpha val="40000"/>
              </a:prstClr>
            </a:outerShdw>
            <a:softEdge rad="12700"/>
          </a:effectLst>
          <a:scene3d>
            <a:camera prst="orthographicFront">
              <a:rot lat="0" lon="21299999" rev="0"/>
            </a:camera>
            <a:lightRig rig="threePt" dir="t"/>
          </a:scene3d>
          <a:sp3d>
            <a:bevelT/>
          </a:sp3d>
        </p:spPr>
      </p:pic>
    </p:spTree>
    <p:extLst>
      <p:ext uri="{BB962C8B-B14F-4D97-AF65-F5344CB8AC3E}">
        <p14:creationId xmlns:p14="http://schemas.microsoft.com/office/powerpoint/2010/main" val="95657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TotalTime>
  <Words>946</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vt:i4>
      </vt:variant>
    </vt:vector>
  </HeadingPairs>
  <TitlesOfParts>
    <vt:vector size="22" baseType="lpstr">
      <vt:lpstr>Arial</vt:lpstr>
      <vt:lpstr>Bahnschrift Light</vt:lpstr>
      <vt:lpstr>Baskerville Old Face</vt:lpstr>
      <vt:lpstr>Calibri</vt:lpstr>
      <vt:lpstr>Calibri Light</vt:lpstr>
      <vt:lpstr>Franklin Gothic Book</vt:lpstr>
      <vt:lpstr>Georgia</vt:lpstr>
      <vt:lpstr>Helvetica Neue</vt:lpstr>
      <vt:lpstr>inherit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PRIYANKA</dc:creator>
  <cp:lastModifiedBy>PRIYANKA</cp:lastModifiedBy>
  <cp:revision>16</cp:revision>
  <dcterms:created xsi:type="dcterms:W3CDTF">2021-04-19T14:18:31Z</dcterms:created>
  <dcterms:modified xsi:type="dcterms:W3CDTF">2021-04-22T06:46:24Z</dcterms:modified>
</cp:coreProperties>
</file>