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3" r:id="rId4"/>
  </p:sldMasterIdLst>
  <p:sldIdLst>
    <p:sldId id="257" r:id="rId5"/>
    <p:sldId id="258" r:id="rId6"/>
    <p:sldId id="259" r:id="rId7"/>
    <p:sldId id="260" r:id="rId8"/>
    <p:sldId id="263" r:id="rId9"/>
    <p:sldId id="261" r:id="rId10"/>
    <p:sldId id="266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CF7F1"/>
    <a:srgbClr val="F03F2B"/>
    <a:srgbClr val="344529"/>
    <a:srgbClr val="2B3922"/>
    <a:srgbClr val="2E3722"/>
    <a:srgbClr val="B8D233"/>
    <a:srgbClr val="5CC6D6"/>
    <a:srgbClr val="F8D22F"/>
    <a:srgbClr val="3488A0"/>
    <a:srgbClr val="57903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735" autoAdjust="0"/>
    <p:restoredTop sz="94619" autoAdjust="0"/>
  </p:normalViewPr>
  <p:slideViewPr>
    <p:cSldViewPr snapToGrid="0">
      <p:cViewPr varScale="1">
        <p:scale>
          <a:sx n="72" d="100"/>
          <a:sy n="72" d="100"/>
        </p:scale>
        <p:origin x="63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904DB13E-F722-4ED6-BB00-556651E9528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E26428D7-C6F3-473D-A360-A3F5C3E8728C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29103" y="2244830"/>
            <a:ext cx="8933796" cy="2437232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3000"/>
              </a:lnSpc>
              <a:defRPr lang="en-US" sz="68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29101" y="4682062"/>
            <a:ext cx="8936846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800" spc="80" baseline="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6"/>
            <a:ext cx="1554480" cy="485546"/>
          </a:xfrm>
        </p:spPr>
        <p:txBody>
          <a:bodyPr/>
          <a:lstStyle>
            <a:lvl1pPr algn="ctr">
              <a:defRPr sz="1300" spc="0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EA0C0817-A112-4847-8014-A94B7D2A4EA3}" type="datetime1">
              <a:rPr lang="en-US" smtClean="0"/>
              <a:t>4/22/2021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629100" y="5177408"/>
            <a:ext cx="5730295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20" y="5177408"/>
            <a:ext cx="1955980" cy="22860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77701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2B432-ACDA-4023-A761-2BAB76577B62}" type="datetime1">
              <a:rPr lang="en-US" smtClean="0"/>
              <a:t>4/22/2021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37087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0A4A1889-E37C-4EC3-9E41-9DAD221CF389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9156" y="2275165"/>
            <a:ext cx="8933688" cy="2406895"/>
          </a:xfrm>
        </p:spPr>
        <p:txBody>
          <a:bodyPr anchor="ctr">
            <a:normAutofit/>
          </a:bodyPr>
          <a:lstStyle>
            <a:lvl1pPr algn="ctr">
              <a:lnSpc>
                <a:spcPct val="83000"/>
              </a:lnSpc>
              <a:defRPr lang="en-US" sz="68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1683EB04-C23E-490C-A1A6-030CF79D23C8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F8A84C03-E1CA-4A4E-81D6-9BB0C335B7A0}"/>
                </a:ext>
              </a:extLst>
            </p:cNvPr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4A26FB5A-D5D1-4DAB-AC43-7F51A7F2D197}"/>
                </a:ext>
              </a:extLst>
            </p:cNvPr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49303F14-E560-4C02-94F4-B4695FE26813}"/>
                </a:ext>
              </a:extLst>
            </p:cNvPr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9156" y="4682062"/>
            <a:ext cx="8939784" cy="457200"/>
          </a:xfrm>
        </p:spPr>
        <p:txBody>
          <a:bodyPr anchor="t">
            <a:normAutofit/>
          </a:bodyPr>
          <a:lstStyle>
            <a:lvl1pPr marL="0" indent="0" algn="ctr">
              <a:buNone/>
              <a:tabLst>
                <a:tab pos="2633663" algn="l"/>
              </a:tabLst>
              <a:defRPr sz="1800">
                <a:solidFill>
                  <a:schemeClr val="tx1">
                    <a:lumMod val="95000"/>
                    <a:lumOff val="5000"/>
                  </a:schemeClr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18760" y="1344502"/>
            <a:ext cx="1554480" cy="498781"/>
          </a:xfrm>
        </p:spPr>
        <p:txBody>
          <a:bodyPr/>
          <a:lstStyle>
            <a:lvl1pPr algn="ctr">
              <a:defRPr lang="en-US" sz="1300" kern="1200" spc="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fld id="{D9C646AA-F36E-4540-911D-FFFC0A0EF24A}" type="datetime1">
              <a:rPr lang="en-US" smtClean="0"/>
              <a:t>4/22/2021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629157" y="5177408"/>
            <a:ext cx="5660134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177408"/>
            <a:ext cx="1958339" cy="22860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60714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66344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61760" y="2103120"/>
            <a:ext cx="466344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86D26-FA5F-4637-B602-B7C2DC34CFD4}" type="datetime1">
              <a:rPr lang="en-US" smtClean="0"/>
              <a:t>4/22/2021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4672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663440" cy="640080"/>
          </a:xfrm>
        </p:spPr>
        <p:txBody>
          <a:bodyPr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 i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92472"/>
            <a:ext cx="4663440" cy="3163825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58712" y="2074334"/>
            <a:ext cx="4663440" cy="640080"/>
          </a:xfrm>
        </p:spPr>
        <p:txBody>
          <a:bodyPr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>
                <a:solidFill>
                  <a:schemeClr val="tx1"/>
                </a:solidFill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58712" y="2792471"/>
            <a:ext cx="4663440" cy="3164509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F15D8-96D1-4781-BC50-CA8A088B2FE4}" type="datetime1">
              <a:rPr lang="en-US" smtClean="0"/>
              <a:t>4/22/2021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99607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96C99-B8F8-4528-BD05-0E16E943DC09}" type="datetime1">
              <a:rPr lang="en-US" smtClean="0"/>
              <a:t>4/22/2021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74131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36942-C211-4B28-8DBD-C953E00AF71B}" type="datetime1">
              <a:rPr lang="en-US" smtClean="0"/>
              <a:t>4/22/2021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72471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D5E1BBF9-8BEF-4353-BA68-30AAF9EBD8D8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B941C21-2A5D-4912-AB06-1BB0C0EB6AE1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58200" y="607392"/>
            <a:ext cx="3161963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3200" b="0" kern="1200" cap="none" spc="0" baseline="0" dirty="0">
                <a:solidFill>
                  <a:schemeClr val="tx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6858000" cy="5334000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58200" y="2336800"/>
            <a:ext cx="3161963" cy="36068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88000" y="6035040"/>
            <a:ext cx="1955800" cy="36576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7E8D12A6-918A-48BD-8CB9-CA713993B0EA}" type="datetime1">
              <a:rPr lang="en-US" smtClean="0"/>
              <a:t>4/22/2021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685801" y="6035040"/>
            <a:ext cx="4584700" cy="36576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3435" cy="36576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86021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E687CA98-D9C7-497F-A1DA-7D22F8753BCE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7696201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662337" y="6035040"/>
            <a:ext cx="2071963" cy="365760"/>
          </a:xfrm>
        </p:spPr>
        <p:txBody>
          <a:bodyPr/>
          <a:lstStyle>
            <a:lvl1pPr>
              <a:defRPr b="1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E778CE86-875F-4587-BCF6-FA054AFC0D53}" type="datetime1">
              <a:rPr lang="en-US" smtClean="0"/>
              <a:pPr/>
              <a:t>4/22/2021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12648" y="6035040"/>
            <a:ext cx="4588002" cy="365760"/>
          </a:xfrm>
        </p:spPr>
        <p:txBody>
          <a:bodyPr/>
          <a:lstStyle>
            <a:lvl1pPr marL="0" algn="r" defTabSz="914400" rtl="0" eaLnBrk="1" latinLnBrk="0" hangingPunct="1">
              <a:defRPr lang="en-US" sz="1000" b="1" kern="1200" dirty="0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5296" cy="365760"/>
          </a:xfrm>
        </p:spPr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8B3D8CC-BB13-41A5-8F34-B8E84A4F9534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7250" y="603504"/>
            <a:ext cx="3144774" cy="1645920"/>
          </a:xfrm>
        </p:spPr>
        <p:txBody>
          <a:bodyPr anchor="b">
            <a:noAutofit/>
          </a:bodyPr>
          <a:lstStyle>
            <a:lvl1pPr algn="l">
              <a:lnSpc>
                <a:spcPct val="100000"/>
              </a:lnSpc>
              <a:defRPr sz="3200" b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7250" y="2386584"/>
            <a:ext cx="3144774" cy="3511296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782230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E94681D-2A4C-4A8D-B9B5-31D440D0328D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8" name="Rectangle 7"/>
          <p:cNvSpPr/>
          <p:nvPr/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85000"/>
                <a:lumOff val="15000"/>
              </a:schemeClr>
            </a:solidFill>
            <a:prstDash val="solid"/>
            <a:miter lim="800000"/>
          </a:ln>
          <a:effectLst/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8496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56794" y="6035040"/>
            <a:ext cx="2893045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F6FA2B21-3FCD-4721-B95C-427943F61125}" type="datetime1">
              <a:rPr lang="en-US" smtClean="0"/>
              <a:t>4/22/2021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66800" y="6035040"/>
            <a:ext cx="58166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8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87000" y="6035040"/>
            <a:ext cx="8382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15776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65" r:id="rId5"/>
    <p:sldLayoutId id="2147483671" r:id="rId6"/>
    <p:sldLayoutId id="2147483672" r:id="rId7"/>
    <p:sldLayoutId id="2147483662" r:id="rId8"/>
    <p:sldLayoutId id="2147483663" r:id="rId9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000" i="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1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bstract image">
            <a:extLst>
              <a:ext uri="{FF2B5EF4-FFF2-40B4-BE49-F238E27FC236}">
                <a16:creationId xmlns:a16="http://schemas.microsoft.com/office/drawing/2014/main" id="{8045422F-7258-40AC-BD2E-2469AA44892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82" name="Rectangle 81">
            <a:extLst>
              <a:ext uri="{FF2B5EF4-FFF2-40B4-BE49-F238E27FC236}">
                <a16:creationId xmlns:a16="http://schemas.microsoft.com/office/drawing/2014/main" id="{2644B391-9BFE-445C-A9EC-F544BB85FB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95067" y="1808532"/>
            <a:ext cx="5452527" cy="3240936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 cap="sq" cmpd="sng" algn="ctr">
            <a:noFill/>
            <a:prstDash val="solid"/>
            <a:miter lim="800000"/>
          </a:ln>
          <a:effectLst/>
        </p:spPr>
      </p:sp>
      <p:sp>
        <p:nvSpPr>
          <p:cNvPr id="84" name="Rectangle 83">
            <a:extLst>
              <a:ext uri="{FF2B5EF4-FFF2-40B4-BE49-F238E27FC236}">
                <a16:creationId xmlns:a16="http://schemas.microsoft.com/office/drawing/2014/main" id="{80F26E69-87D9-4655-AE7B-280A87AA3C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861010" y="1975104"/>
            <a:ext cx="5120640" cy="2907792"/>
          </a:xfrm>
          <a:prstGeom prst="rect">
            <a:avLst/>
          </a:prstGeom>
          <a:noFill/>
          <a:ln w="6350" cap="sq" cmpd="sng" algn="ctr">
            <a:solidFill>
              <a:schemeClr val="tx1"/>
            </a:solidFill>
            <a:prstDash val="solid"/>
            <a:miter lim="800000"/>
          </a:ln>
          <a:effectLst>
            <a:softEdge rad="0"/>
          </a:effectLst>
        </p:spPr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8C3B467-088C-4F3D-A9A7-105C4E1E20C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33793" y="2355458"/>
            <a:ext cx="4775075" cy="1630907"/>
          </a:xfrm>
        </p:spPr>
        <p:txBody>
          <a:bodyPr>
            <a:normAutofit/>
          </a:bodyPr>
          <a:lstStyle/>
          <a:p>
            <a:r>
              <a:rPr lang="en-US" sz="4400" dirty="0">
                <a:solidFill>
                  <a:schemeClr val="tx1"/>
                </a:solidFill>
                <a:latin typeface="Algerian" panose="04020705040A02060702" pitchFamily="82" charset="0"/>
              </a:rPr>
              <a:t>BOX PLOTTING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8722DDC-8EEE-4A06-8DFE-B44871EAA2C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33793" y="3536587"/>
            <a:ext cx="4775075" cy="898044"/>
          </a:xfrm>
        </p:spPr>
        <p:txBody>
          <a:bodyPr>
            <a:normAutofit fontScale="25000" lnSpcReduction="20000"/>
          </a:bodyPr>
          <a:lstStyle/>
          <a:p>
            <a:pPr>
              <a:spcAft>
                <a:spcPts val="600"/>
              </a:spcAft>
            </a:pPr>
            <a:r>
              <a:rPr lang="en-US" sz="8000" dirty="0" err="1">
                <a:solidFill>
                  <a:schemeClr val="tx1"/>
                </a:solidFill>
                <a:latin typeface="Cooper Black" panose="0208090404030B020404" pitchFamily="18" charset="0"/>
              </a:rPr>
              <a:t>Sarmistha</a:t>
            </a:r>
            <a:r>
              <a:rPr lang="en-US" sz="8000" dirty="0">
                <a:solidFill>
                  <a:schemeClr val="tx1"/>
                </a:solidFill>
                <a:latin typeface="Cooper Black" panose="0208090404030B020404" pitchFamily="18" charset="0"/>
              </a:rPr>
              <a:t> </a:t>
            </a:r>
            <a:r>
              <a:rPr lang="en-US" sz="8000" dirty="0" err="1">
                <a:solidFill>
                  <a:schemeClr val="tx1"/>
                </a:solidFill>
                <a:latin typeface="Cooper Black" panose="0208090404030B020404" pitchFamily="18" charset="0"/>
              </a:rPr>
              <a:t>Sutar</a:t>
            </a:r>
            <a:r>
              <a:rPr lang="en-US" sz="8000" dirty="0">
                <a:solidFill>
                  <a:schemeClr val="tx1"/>
                </a:solidFill>
                <a:latin typeface="Cooper Black" panose="0208090404030B020404" pitchFamily="18" charset="0"/>
              </a:rPr>
              <a:t> </a:t>
            </a:r>
          </a:p>
          <a:p>
            <a:pPr>
              <a:spcAft>
                <a:spcPts val="600"/>
              </a:spcAft>
            </a:pPr>
            <a:r>
              <a:rPr lang="en-US" sz="7200" dirty="0">
                <a:solidFill>
                  <a:schemeClr val="tx1"/>
                </a:solidFill>
                <a:latin typeface="Cooper Black" panose="0208090404030B020404" pitchFamily="18" charset="0"/>
              </a:rPr>
              <a:t>College Roll No. : MAT/19/69</a:t>
            </a:r>
          </a:p>
          <a:p>
            <a:pPr>
              <a:spcAft>
                <a:spcPts val="600"/>
              </a:spcAft>
            </a:pPr>
            <a:r>
              <a:rPr lang="en-US" sz="7200" dirty="0">
                <a:solidFill>
                  <a:schemeClr val="tx1"/>
                </a:solidFill>
                <a:latin typeface="Cooper Black" panose="0208090404030B020404" pitchFamily="18" charset="0"/>
              </a:rPr>
              <a:t>University Roll No. : 19044563024</a:t>
            </a:r>
          </a:p>
          <a:p>
            <a:pPr>
              <a:spcAft>
                <a:spcPts val="600"/>
              </a:spcAft>
            </a:pPr>
            <a:endParaRPr lang="en-US" dirty="0">
              <a:solidFill>
                <a:schemeClr val="tx1"/>
              </a:solidFill>
            </a:endParaRPr>
          </a:p>
          <a:p>
            <a:pPr>
              <a:spcAft>
                <a:spcPts val="600"/>
              </a:spcAft>
            </a:pP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428075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656C69-C059-4529-97D3-754A79B5AA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137160"/>
            <a:ext cx="10058400" cy="1748790"/>
          </a:xfrm>
        </p:spPr>
        <p:txBody>
          <a:bodyPr/>
          <a:lstStyle/>
          <a:p>
            <a:pPr algn="ctr"/>
            <a:r>
              <a:rPr lang="en-IN" b="1" u="sng" dirty="0">
                <a:highlight>
                  <a:srgbClr val="FFFF00"/>
                </a:highlight>
                <a:latin typeface="Algerian" panose="04020705040A02060702" pitchFamily="82" charset="0"/>
              </a:rPr>
              <a:t>WHAT IS BOX PLOT?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1FD880-45BE-436D-ADFD-598E1870DB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1474470"/>
            <a:ext cx="10146030" cy="4663440"/>
          </a:xfrm>
        </p:spPr>
        <p:txBody>
          <a:bodyPr>
            <a:normAutofit fontScale="70000" lnSpcReduction="20000"/>
          </a:bodyPr>
          <a:lstStyle/>
          <a:p>
            <a:r>
              <a:rPr lang="en-US" sz="26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Boxplot 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also known  as Whisker Box Plot </a:t>
            </a:r>
            <a:r>
              <a:rPr lang="en-US" sz="26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is a method for graphically depicting groups of numerical data through their quartiles. </a:t>
            </a:r>
          </a:p>
          <a:p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box plot presents a lot of information in a complete and compact manner. </a:t>
            </a:r>
          </a:p>
          <a:p>
            <a:r>
              <a:rPr lang="en-IN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Basic form of boxplot shows – median value, the quartiles and the </a:t>
            </a:r>
            <a:r>
              <a:rPr lang="en-IN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maximium</a:t>
            </a:r>
            <a:r>
              <a:rPr lang="en-IN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 minimum values.</a:t>
            </a:r>
          </a:p>
          <a:p>
            <a:pPr marL="0" indent="0">
              <a:buNone/>
            </a:pPr>
            <a:endParaRPr lang="en-IN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IN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IN" dirty="0"/>
          </a:p>
          <a:p>
            <a:endParaRPr lang="en-IN" dirty="0"/>
          </a:p>
          <a:p>
            <a:endParaRPr lang="en-IN" dirty="0"/>
          </a:p>
          <a:p>
            <a:endParaRPr lang="en-IN" dirty="0"/>
          </a:p>
          <a:p>
            <a:endParaRPr lang="en-IN" dirty="0"/>
          </a:p>
          <a:p>
            <a:endParaRPr lang="en-IN" sz="1800" dirty="0"/>
          </a:p>
          <a:p>
            <a:endParaRPr lang="en-IN" sz="2600" dirty="0"/>
          </a:p>
          <a:p>
            <a:r>
              <a:rPr lang="en-IN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boxplot() command is used to form a boxplot in R. </a:t>
            </a:r>
          </a:p>
          <a:p>
            <a:r>
              <a:rPr lang="en-IN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Simple or multiple vectors and numeric columns of a data frame can be used to form box plot. </a:t>
            </a:r>
          </a:p>
        </p:txBody>
      </p:sp>
      <p:pic>
        <p:nvPicPr>
          <p:cNvPr id="27" name="Picture 26">
            <a:extLst>
              <a:ext uri="{FF2B5EF4-FFF2-40B4-BE49-F238E27FC236}">
                <a16:creationId xmlns:a16="http://schemas.microsoft.com/office/drawing/2014/main" id="{F74944EB-6446-4D8A-ADD7-21B37267E52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9031" t="42163" r="30344" b="20319"/>
          <a:stretch/>
        </p:blipFill>
        <p:spPr>
          <a:xfrm>
            <a:off x="2457450" y="2811780"/>
            <a:ext cx="5931176" cy="24713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44091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5A110C-07F3-4412-B546-E7E7B3BAB2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434340"/>
            <a:ext cx="10306050" cy="1485900"/>
          </a:xfrm>
        </p:spPr>
        <p:txBody>
          <a:bodyPr/>
          <a:lstStyle/>
          <a:p>
            <a:pPr algn="ctr"/>
            <a:r>
              <a:rPr lang="en-IN" b="1" u="sng" dirty="0">
                <a:highlight>
                  <a:srgbClr val="FFFF00"/>
                </a:highlight>
                <a:latin typeface="Algerian" panose="04020705040A02060702" pitchFamily="82" charset="0"/>
              </a:rPr>
              <a:t>USES OF BOX PLOT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0FD5E1-9B40-44DD-B692-387A80CA17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72540" y="1725930"/>
            <a:ext cx="9646920" cy="432054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IN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Box plot is used to visualise complex data where you have multiple data sets. </a:t>
            </a:r>
          </a:p>
          <a:p>
            <a:pPr>
              <a:lnSpc>
                <a:spcPct val="150000"/>
              </a:lnSpc>
            </a:pPr>
            <a:r>
              <a:rPr lang="en-IN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is useful for comparing samples. </a:t>
            </a:r>
          </a:p>
          <a:p>
            <a:pPr>
              <a:lnSpc>
                <a:spcPct val="150000"/>
              </a:lnSpc>
            </a:pP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 can form a boxplot for a single sample or for multiple samples. </a:t>
            </a:r>
            <a:endParaRPr lang="en-IN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box-whisker plot is also useful to visualize a single sample because you can show outliers if you choose. </a:t>
            </a:r>
          </a:p>
          <a:p>
            <a:pPr>
              <a:lnSpc>
                <a:spcPct val="150000"/>
              </a:lnSpc>
            </a:pP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is often used in explanatory data analysis.</a:t>
            </a:r>
          </a:p>
          <a:p>
            <a:pPr>
              <a:lnSpc>
                <a:spcPct val="150000"/>
              </a:lnSpc>
            </a:pPr>
            <a:r>
              <a:rPr lang="en-IN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is used to analyse Symmetry of Data.</a:t>
            </a:r>
          </a:p>
          <a:p>
            <a:pPr>
              <a:lnSpc>
                <a:spcPct val="150000"/>
              </a:lnSpc>
            </a:pPr>
            <a:endParaRPr lang="en-IN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9681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5F30CD-F6C1-4A97-AB16-1CA7E6087E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308610"/>
            <a:ext cx="10058400" cy="1634490"/>
          </a:xfrm>
        </p:spPr>
        <p:txBody>
          <a:bodyPr/>
          <a:lstStyle/>
          <a:p>
            <a:pPr algn="ctr"/>
            <a:r>
              <a:rPr lang="en-IN" b="1" u="sng" dirty="0">
                <a:highlight>
                  <a:srgbClr val="FFFF00"/>
                </a:highlight>
                <a:latin typeface="Algerian" panose="04020705040A02060702" pitchFamily="82" charset="0"/>
              </a:rPr>
              <a:t>CUSTOMIZATION OF BOXPLOT IN R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8C6CB5-4CBB-4AF6-A932-8CEB7FC821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2252870"/>
            <a:ext cx="10058400" cy="3699874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n-IN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names : to set the labels of boxplots which are by default 1 and 2. </a:t>
            </a:r>
          </a:p>
          <a:p>
            <a:pPr>
              <a:lnSpc>
                <a:spcPct val="150000"/>
              </a:lnSpc>
            </a:pPr>
            <a:r>
              <a:rPr lang="en-IN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xlab</a:t>
            </a:r>
            <a:r>
              <a:rPr lang="en-IN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: to label or give title to x-axis.</a:t>
            </a:r>
          </a:p>
          <a:p>
            <a:pPr>
              <a:lnSpc>
                <a:spcPct val="150000"/>
              </a:lnSpc>
            </a:pPr>
            <a:r>
              <a:rPr lang="en-IN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ylab</a:t>
            </a:r>
            <a:r>
              <a:rPr lang="en-IN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: to label or give title to y-axis. </a:t>
            </a:r>
          </a:p>
          <a:p>
            <a:pPr>
              <a:lnSpc>
                <a:spcPct val="150000"/>
              </a:lnSpc>
            </a:pPr>
            <a:r>
              <a:rPr lang="en-IN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range=0 : to extend the whiskers to maximum and minimum value. </a:t>
            </a:r>
          </a:p>
          <a:p>
            <a:pPr>
              <a:lnSpc>
                <a:spcPct val="150000"/>
              </a:lnSpc>
            </a:pPr>
            <a:r>
              <a:rPr lang="en-IN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col : to give colour to boxplot. </a:t>
            </a:r>
          </a:p>
          <a:p>
            <a:pPr>
              <a:lnSpc>
                <a:spcPct val="150000"/>
              </a:lnSpc>
            </a:pPr>
            <a:r>
              <a:rPr lang="en-IN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main : to give title to the boxplot </a:t>
            </a:r>
          </a:p>
          <a:p>
            <a:pPr>
              <a:lnSpc>
                <a:spcPct val="150000"/>
              </a:lnSpc>
            </a:pPr>
            <a:r>
              <a:rPr lang="en-IN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horizontal=TRUE : for horizontal box plots.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E7D57DD-1FB1-4DE9-9F50-1F27E4F6DBD6}"/>
              </a:ext>
            </a:extLst>
          </p:cNvPr>
          <p:cNvSpPr txBox="1"/>
          <p:nvPr/>
        </p:nvSpPr>
        <p:spPr>
          <a:xfrm>
            <a:off x="1200150" y="1508224"/>
            <a:ext cx="8572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>
                <a:solidFill>
                  <a:srgbClr val="F03F2B"/>
                </a:solidFill>
                <a:latin typeface="Arial Black" panose="020B0A04020102020204" pitchFamily="34" charset="0"/>
              </a:rPr>
              <a:t>We can customize and enhance the appearance of box plot by using following commands :-</a:t>
            </a:r>
          </a:p>
        </p:txBody>
      </p:sp>
    </p:spTree>
    <p:extLst>
      <p:ext uri="{BB962C8B-B14F-4D97-AF65-F5344CB8AC3E}">
        <p14:creationId xmlns:p14="http://schemas.microsoft.com/office/powerpoint/2010/main" val="42471295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17FC94-7651-4A98-8AD1-50FB12ECBA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121024"/>
            <a:ext cx="10161494" cy="1535498"/>
          </a:xfrm>
        </p:spPr>
        <p:txBody>
          <a:bodyPr/>
          <a:lstStyle/>
          <a:p>
            <a:pPr algn="ctr"/>
            <a:r>
              <a:rPr lang="en-IN" b="1" u="sng" dirty="0">
                <a:highlight>
                  <a:srgbClr val="FFFF00"/>
                </a:highlight>
                <a:latin typeface="Algerian" panose="04020705040A02060702" pitchFamily="82" charset="0"/>
              </a:rPr>
              <a:t>EXAMPLES OF BOX PLOT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555082-459A-4C04-907E-35EBA79D88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799" y="1272209"/>
            <a:ext cx="10263809" cy="5021014"/>
          </a:xfrm>
        </p:spPr>
        <p:txBody>
          <a:bodyPr>
            <a:normAutofit/>
          </a:bodyPr>
          <a:lstStyle/>
          <a:p>
            <a:r>
              <a:rPr lang="en-US" sz="2000" u="sng" dirty="0">
                <a:latin typeface="Arial Black" panose="020B0A04020102020204" pitchFamily="34" charset="0"/>
              </a:rPr>
              <a:t>Boxplot using vectors</a:t>
            </a:r>
            <a:r>
              <a:rPr lang="en-US" sz="2000" dirty="0">
                <a:latin typeface="Arial Black" panose="020B0A04020102020204" pitchFamily="34" charset="0"/>
              </a:rPr>
              <a:t> :-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 are given the following data: Red: 5, 4, 3, 6, 8, 7, 9, 0, 2, 4, 5 ; Pink: 3, 2, 4, 5, 6, 7, 2, 3, 4, 2, 4 ; Create boxplot for these 2 vectors. Do not give main title. And give names to the 2 components as x and y.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IN" sz="2000" u="sng" dirty="0">
                <a:highlight>
                  <a:srgbClr val="F03F2B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Command </a:t>
            </a:r>
            <a:r>
              <a:rPr lang="en-IN" sz="2000" dirty="0">
                <a:highlight>
                  <a:srgbClr val="F03F2B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I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Red&lt;-c(5,4,3,6,8,7,9,0,2,4,5)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I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Pink&lt;-c(3,2,4,5,6,7,2,3,4,2,4)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I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boxplot(</a:t>
            </a:r>
            <a:r>
              <a:rPr lang="en-IN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Red,Pink,name</a:t>
            </a:r>
            <a:r>
              <a:rPr lang="en-I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=c('</a:t>
            </a:r>
            <a:r>
              <a:rPr lang="en-IN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x','y</a:t>
            </a:r>
            <a:r>
              <a:rPr lang="en-I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’))</a:t>
            </a:r>
          </a:p>
          <a:p>
            <a:pPr marL="0" indent="0">
              <a:buNone/>
            </a:pPr>
            <a:r>
              <a:rPr lang="en-IN" sz="2000" u="sng" dirty="0">
                <a:highlight>
                  <a:srgbClr val="F03F2B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Output </a:t>
            </a:r>
            <a:r>
              <a:rPr lang="en-IN" sz="2000" dirty="0">
                <a:highlight>
                  <a:srgbClr val="F03F2B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marL="0" indent="0">
              <a:buNone/>
            </a:pPr>
            <a:endParaRPr lang="en-IN" sz="2000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3477D922-E6CD-458E-909E-0AF7CB74F66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71912" t="54120" r="2831" b="16062"/>
          <a:stretch/>
        </p:blipFill>
        <p:spPr>
          <a:xfrm>
            <a:off x="2756647" y="4094922"/>
            <a:ext cx="2703249" cy="21983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96250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930017-1948-45A4-BAEC-560A75733E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278296"/>
            <a:ext cx="10038522" cy="1321904"/>
          </a:xfrm>
        </p:spPr>
        <p:txBody>
          <a:bodyPr/>
          <a:lstStyle/>
          <a:p>
            <a:pPr algn="ctr"/>
            <a:r>
              <a:rPr lang="en-IN" b="1" u="sng" dirty="0">
                <a:highlight>
                  <a:srgbClr val="FFFF00"/>
                </a:highlight>
                <a:latin typeface="Algerian" panose="04020705040A02060702" pitchFamily="82" charset="0"/>
              </a:rPr>
              <a:t>EXAMPLES OF BOX PLOT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754172-D50A-4002-9DB5-6BBF8737E9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2535" y="1311965"/>
            <a:ext cx="11046369" cy="4640779"/>
          </a:xfrm>
        </p:spPr>
        <p:txBody>
          <a:bodyPr/>
          <a:lstStyle/>
          <a:p>
            <a:r>
              <a:rPr lang="en-US" sz="2000" u="sng" dirty="0">
                <a:latin typeface="Arial Black" panose="020B0A04020102020204" pitchFamily="34" charset="0"/>
              </a:rPr>
              <a:t>Boxplot using numeric columns of data frame</a:t>
            </a:r>
            <a:r>
              <a:rPr lang="en-US" sz="2000" dirty="0">
                <a:latin typeface="Arial Black" panose="020B0A04020102020204" pitchFamily="34" charset="0"/>
              </a:rPr>
              <a:t> :-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Consider </a:t>
            </a:r>
            <a:r>
              <a:rPr lang="en-US" sz="2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mtcars</a:t>
            </a:r>
            <a:r>
              <a:rPr lang="en-US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inbuilt data set. Draw boxplot for mpg  and </a:t>
            </a:r>
            <a:r>
              <a:rPr lang="en-US" sz="2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cyl</a:t>
            </a:r>
            <a:r>
              <a:rPr lang="en-US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columns. Give suitable customizations. </a:t>
            </a:r>
          </a:p>
          <a:p>
            <a:pPr marL="0" indent="0">
              <a:buNone/>
            </a:pPr>
            <a:r>
              <a:rPr lang="en-IN" sz="2400" u="sng" dirty="0">
                <a:highlight>
                  <a:srgbClr val="F03F2B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Command </a:t>
            </a:r>
            <a:r>
              <a:rPr lang="en-IN" sz="2400" dirty="0">
                <a:highlight>
                  <a:srgbClr val="F03F2B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I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boxplot(</a:t>
            </a:r>
            <a:r>
              <a:rPr lang="en-I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mtcars$mpg,mtcars$cyl,main</a:t>
            </a:r>
            <a:r>
              <a:rPr lang="en-I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='Mileage Data’, </a:t>
            </a:r>
            <a:r>
              <a:rPr lang="en-I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xlab</a:t>
            </a:r>
            <a:r>
              <a:rPr lang="en-I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='Number of Cylinders',</a:t>
            </a:r>
            <a:r>
              <a:rPr lang="en-I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ylab</a:t>
            </a:r>
            <a:r>
              <a:rPr lang="en-I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='Miles per </a:t>
            </a:r>
            <a:r>
              <a:rPr lang="en-I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Gallon’,col</a:t>
            </a:r>
            <a:r>
              <a:rPr lang="en-I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=c('</a:t>
            </a:r>
            <a:r>
              <a:rPr lang="en-I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green','yellow</a:t>
            </a:r>
            <a:r>
              <a:rPr lang="en-I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'),names=c('</a:t>
            </a:r>
            <a:r>
              <a:rPr lang="en-I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high','low</a:t>
            </a:r>
            <a:r>
              <a:rPr lang="en-I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’))</a:t>
            </a:r>
          </a:p>
          <a:p>
            <a:pPr marL="0" indent="0">
              <a:buNone/>
            </a:pPr>
            <a:r>
              <a:rPr lang="en-IN" sz="2400" u="sng" dirty="0">
                <a:highlight>
                  <a:srgbClr val="F03F2B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Output </a:t>
            </a:r>
            <a:r>
              <a:rPr lang="en-IN" sz="2400" dirty="0">
                <a:highlight>
                  <a:srgbClr val="F03F2B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>
              <a:buFont typeface="Wingdings" panose="05000000000000000000" pitchFamily="2" charset="2"/>
              <a:buChar char="Ø"/>
            </a:pPr>
            <a:endParaRPr lang="en-IN" sz="2400" dirty="0"/>
          </a:p>
          <a:p>
            <a:pPr marL="0" indent="0">
              <a:buNone/>
            </a:pPr>
            <a:endParaRPr lang="en-IN" dirty="0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3F890CD5-B9CB-4BDA-8729-4DD9022AB2E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63469" t="50000" r="2500" b="8813"/>
          <a:stretch/>
        </p:blipFill>
        <p:spPr>
          <a:xfrm>
            <a:off x="2405569" y="3537933"/>
            <a:ext cx="2935057" cy="26640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00614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bstract image">
            <a:extLst>
              <a:ext uri="{FF2B5EF4-FFF2-40B4-BE49-F238E27FC236}">
                <a16:creationId xmlns:a16="http://schemas.microsoft.com/office/drawing/2014/main" id="{8045422F-7258-40AC-BD2E-2469AA44892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A37E25BF-791A-4AD6-A7A6-5833D3856E4F}"/>
              </a:ext>
            </a:extLst>
          </p:cNvPr>
          <p:cNvSpPr txBox="1"/>
          <p:nvPr/>
        </p:nvSpPr>
        <p:spPr>
          <a:xfrm>
            <a:off x="5921188" y="1905506"/>
            <a:ext cx="5163671" cy="3046988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IN" sz="9600" dirty="0">
                <a:solidFill>
                  <a:srgbClr val="FCF7F1"/>
                </a:solidFill>
                <a:latin typeface="Algerian" panose="04020705040A02060702" pitchFamily="82" charset="0"/>
              </a:rPr>
              <a:t>THANK </a:t>
            </a:r>
          </a:p>
          <a:p>
            <a:pPr algn="ctr"/>
            <a:r>
              <a:rPr lang="en-IN" sz="9600" dirty="0">
                <a:solidFill>
                  <a:srgbClr val="FCF7F1"/>
                </a:solidFill>
                <a:latin typeface="Algerian" panose="04020705040A02060702" pitchFamily="82" charset="0"/>
              </a:rPr>
              <a:t>YOU!</a:t>
            </a:r>
          </a:p>
        </p:txBody>
      </p:sp>
    </p:spTree>
    <p:extLst>
      <p:ext uri="{BB962C8B-B14F-4D97-AF65-F5344CB8AC3E}">
        <p14:creationId xmlns:p14="http://schemas.microsoft.com/office/powerpoint/2010/main" val="280457146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VTI">
  <a:themeElements>
    <a:clrScheme name="FIVE">
      <a:dk1>
        <a:sysClr val="windowText" lastClr="000000"/>
      </a:dk1>
      <a:lt1>
        <a:sysClr val="window" lastClr="FFFFFF"/>
      </a:lt1>
      <a:dk2>
        <a:srgbClr val="505046"/>
      </a:dk2>
      <a:lt2>
        <a:srgbClr val="F5F6F4"/>
      </a:lt2>
      <a:accent1>
        <a:srgbClr val="57903F"/>
      </a:accent1>
      <a:accent2>
        <a:srgbClr val="F03F2B"/>
      </a:accent2>
      <a:accent3>
        <a:srgbClr val="3488A0"/>
      </a:accent3>
      <a:accent4>
        <a:srgbClr val="F8D22F"/>
      </a:accent4>
      <a:accent5>
        <a:srgbClr val="5CC6D6"/>
      </a:accent5>
      <a:accent6>
        <a:srgbClr val="B8D233"/>
      </a:accent6>
      <a:hlink>
        <a:srgbClr val="00B0F0"/>
      </a:hlink>
      <a:folHlink>
        <a:srgbClr val="B2B2B2"/>
      </a:folHlink>
    </a:clrScheme>
    <a:fontScheme name="Century Gothic">
      <a:maj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riginal 5_01_Win32" id="{77344C68-A3F1-476B-8680-97D7F429B46B}" vid="{89780073-58E8-4DFF-BF29-BA99F8052841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71af3243-3dd4-4a8d-8c0d-dd76da1f02a5">Not started</Status>
    <MediaServiceKeyPoints xmlns="71af3243-3dd4-4a8d-8c0d-dd76da1f02a5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2" ma:contentTypeDescription="Create a new document." ma:contentTypeScope="" ma:versionID="a410dd7f93c95333ffa1b60ed6adedd1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a936d9baba76aa3866493feff160faab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37651BA-F45C-4845-9AB3-E0A65B39F5E1}">
  <ds:schemaRefs>
    <ds:schemaRef ds:uri="http://schemas.microsoft.com/office/2006/metadata/properties"/>
    <ds:schemaRef ds:uri="http://schemas.microsoft.com/office/infopath/2007/PartnerControls"/>
    <ds:schemaRef ds:uri="71af3243-3dd4-4a8d-8c0d-dd76da1f02a5"/>
  </ds:schemaRefs>
</ds:datastoreItem>
</file>

<file path=customXml/itemProps2.xml><?xml version="1.0" encoding="utf-8"?>
<ds:datastoreItem xmlns:ds="http://schemas.openxmlformats.org/officeDocument/2006/customXml" ds:itemID="{2D276E62-80A3-44DD-9BCC-97ED2B99B57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DB58277-F8DF-46FF-84EC-EF41B835E69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{ED888F39-3AE2-4FA3-BD1D-F394808263E1}tf78438558_win32</Template>
  <TotalTime>220</TotalTime>
  <Words>479</Words>
  <Application>Microsoft Office PowerPoint</Application>
  <PresentationFormat>Widescreen</PresentationFormat>
  <Paragraphs>49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5" baseType="lpstr">
      <vt:lpstr>Algerian</vt:lpstr>
      <vt:lpstr>Arial Black</vt:lpstr>
      <vt:lpstr>Century Gothic</vt:lpstr>
      <vt:lpstr>Cooper Black</vt:lpstr>
      <vt:lpstr>Garamond</vt:lpstr>
      <vt:lpstr>Times New Roman</vt:lpstr>
      <vt:lpstr>Wingdings</vt:lpstr>
      <vt:lpstr>SavonVTI</vt:lpstr>
      <vt:lpstr>BOX PLOTTING </vt:lpstr>
      <vt:lpstr>WHAT IS BOX PLOT?</vt:lpstr>
      <vt:lpstr>USES OF BOX PLOT </vt:lpstr>
      <vt:lpstr>CUSTOMIZATION OF BOXPLOT IN R </vt:lpstr>
      <vt:lpstr>EXAMPLES OF BOX PLOT</vt:lpstr>
      <vt:lpstr>EXAMPLES OF BOX PLOT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BOX PLOTTING</dc:title>
  <dc:creator>MANORANJAN SUTAR</dc:creator>
  <cp:lastModifiedBy>MANORANJAN SUTAR</cp:lastModifiedBy>
  <cp:revision>18</cp:revision>
  <dcterms:created xsi:type="dcterms:W3CDTF">2021-04-18T10:09:43Z</dcterms:created>
  <dcterms:modified xsi:type="dcterms:W3CDTF">2021-04-22T07:32:13Z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