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96" d="100"/>
          <a:sy n="96" d="100"/>
        </p:scale>
        <p:origin x="8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27A3E0DE-C178-41DE-B66E-03D8E2D0A7AA}" type="datetimeFigureOut">
              <a:rPr lang="en-IN" smtClean="0"/>
              <a:t>19-04-2021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B06D0F10-FBDD-478B-AE2A-22C426BD8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099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E0DE-C178-41DE-B66E-03D8E2D0A7AA}" type="datetimeFigureOut">
              <a:rPr lang="en-IN" smtClean="0"/>
              <a:t>19-04-2021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F10-FBDD-478B-AE2A-22C426BD8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8826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E0DE-C178-41DE-B66E-03D8E2D0A7AA}" type="datetimeFigureOut">
              <a:rPr lang="en-IN" smtClean="0"/>
              <a:t>19-04-2021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F10-FBDD-478B-AE2A-22C426BD8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0149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E0DE-C178-41DE-B66E-03D8E2D0A7AA}" type="datetimeFigureOut">
              <a:rPr lang="en-IN" smtClean="0"/>
              <a:t>19-04-2021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F10-FBDD-478B-AE2A-22C426BD8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0323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E0DE-C178-41DE-B66E-03D8E2D0A7AA}" type="datetimeFigureOut">
              <a:rPr lang="en-IN" smtClean="0"/>
              <a:t>19-04-2021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F10-FBDD-478B-AE2A-22C426BD8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7827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E0DE-C178-41DE-B66E-03D8E2D0A7AA}" type="datetimeFigureOut">
              <a:rPr lang="en-IN" smtClean="0"/>
              <a:t>19-04-2021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F10-FBDD-478B-AE2A-22C426BD8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7518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E0DE-C178-41DE-B66E-03D8E2D0A7AA}" type="datetimeFigureOut">
              <a:rPr lang="en-IN" smtClean="0"/>
              <a:t>19-04-2021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F10-FBDD-478B-AE2A-22C426BD8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012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E0DE-C178-41DE-B66E-03D8E2D0A7AA}" type="datetimeFigureOut">
              <a:rPr lang="en-IN" smtClean="0"/>
              <a:t>19-04-2021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F10-FBDD-478B-AE2A-22C426BD8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4816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E0DE-C178-41DE-B66E-03D8E2D0A7AA}" type="datetimeFigureOut">
              <a:rPr lang="en-IN" smtClean="0"/>
              <a:t>19-04-2021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F10-FBDD-478B-AE2A-22C426BD8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134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E0DE-C178-41DE-B66E-03D8E2D0A7AA}" type="datetimeFigureOut">
              <a:rPr lang="en-IN" smtClean="0"/>
              <a:t>19-04-2021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F10-FBDD-478B-AE2A-22C426BD8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3515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E0DE-C178-41DE-B66E-03D8E2D0A7AA}" type="datetimeFigureOut">
              <a:rPr lang="en-IN" smtClean="0"/>
              <a:t>19-04-2021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F10-FBDD-478B-AE2A-22C426BD8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017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E0DE-C178-41DE-B66E-03D8E2D0A7AA}" type="datetimeFigureOut">
              <a:rPr lang="en-IN" smtClean="0"/>
              <a:t>19-04-2021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F10-FBDD-478B-AE2A-22C426BD8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08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E0DE-C178-41DE-B66E-03D8E2D0A7AA}" type="datetimeFigureOut">
              <a:rPr lang="en-IN" smtClean="0"/>
              <a:t>19-04-2021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F10-FBDD-478B-AE2A-22C426BD8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030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E0DE-C178-41DE-B66E-03D8E2D0A7AA}" type="datetimeFigureOut">
              <a:rPr lang="en-IN" smtClean="0"/>
              <a:t>19-04-2021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F10-FBDD-478B-AE2A-22C426BD8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117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E0DE-C178-41DE-B66E-03D8E2D0A7AA}" type="datetimeFigureOut">
              <a:rPr lang="en-IN" smtClean="0"/>
              <a:t>19-04-2021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F10-FBDD-478B-AE2A-22C426BD8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1483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E0DE-C178-41DE-B66E-03D8E2D0A7AA}" type="datetimeFigureOut">
              <a:rPr lang="en-IN" smtClean="0"/>
              <a:t>19-04-2021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F10-FBDD-478B-AE2A-22C426BD8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382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E0DE-C178-41DE-B66E-03D8E2D0A7AA}" type="datetimeFigureOut">
              <a:rPr lang="en-IN" smtClean="0"/>
              <a:t>19-04-2021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F10-FBDD-478B-AE2A-22C426BD8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308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7A3E0DE-C178-41DE-B66E-03D8E2D0A7AA}" type="datetimeFigureOut">
              <a:rPr lang="en-IN" smtClean="0"/>
              <a:t>19-04-2021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06D0F10-FBDD-478B-AE2A-22C426BD8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809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olframcloud.com/env/parul3kinn/ASSIGNMENT.nb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F8DFB-8946-4A95-A368-8F466877CA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N" b="1" i="1" u="sng" dirty="0">
                <a:latin typeface="Sitka Banner" panose="02000505000000020004" pitchFamily="2" charset="0"/>
              </a:rPr>
              <a:t>REAL VALUED FUNCTIONS</a:t>
            </a:r>
            <a:br>
              <a:rPr lang="en-IN" b="1" i="1" u="sng" dirty="0">
                <a:latin typeface="Sitka Banner" panose="02000505000000020004" pitchFamily="2" charset="0"/>
              </a:rPr>
            </a:br>
            <a:r>
              <a:rPr lang="en-IN" sz="2000" b="1" dirty="0"/>
              <a:t>(TWO OR MORE VARIABLES)</a:t>
            </a:r>
            <a:br>
              <a:rPr lang="en-IN" b="1" dirty="0"/>
            </a:br>
            <a:endParaRPr lang="en-IN" b="1" i="1" u="sng" dirty="0">
              <a:latin typeface="Sitka Banner" panose="02000505000000020004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72DBBD-274A-4907-909F-9A1B04F3F6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IN" b="1" dirty="0"/>
              <a:t>SUBMITTED BY: PARUL SHARMA</a:t>
            </a:r>
          </a:p>
          <a:p>
            <a:pPr algn="r"/>
            <a:r>
              <a:rPr lang="en-IN" b="1" dirty="0"/>
              <a:t>(MAT/19/76)</a:t>
            </a:r>
          </a:p>
        </p:txBody>
      </p:sp>
    </p:spTree>
    <p:extLst>
      <p:ext uri="{BB962C8B-B14F-4D97-AF65-F5344CB8AC3E}">
        <p14:creationId xmlns:p14="http://schemas.microsoft.com/office/powerpoint/2010/main" val="1251405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3A6A3-B0CE-4F08-B684-C7D5F4620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REAL VALUED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CE975-F13D-4E97-B56B-CE726AE7F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/>
              <a:t>DEFINITION: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In mathematics, a real-valued function is a function whose values are real numbers. In other words, it is a function that assigns a real number to each member of its domain</a:t>
            </a:r>
            <a:r>
              <a:rPr lang="en-IN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444444"/>
              </a:solidFill>
              <a:effectLst/>
              <a:latin typeface="Helvetica Neue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 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Real-Valued Function of Two Variables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denoted 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 is a rule that assigns to each point (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)∈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 a unique real number 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)∈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 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Domain of 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denoted 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 is the set of points (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 for which 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is defined. The 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Range of 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denoted 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 is the set defined as 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)={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):(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)∈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)}.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IN" b="0" i="0" dirty="0">
              <a:solidFill>
                <a:srgbClr val="4D5156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9995F2F-68F3-476F-ABE9-BCC193C9F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797" y="3816627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74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75758-3B74-4AB5-88DA-BAB1720A2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 MATHEMATICA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E5220-103D-484E-B1C7-2950A86BD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We can perform different operations on real – valued functions of two or more variables in Mathematica:-</a:t>
            </a:r>
          </a:p>
          <a:p>
            <a:pPr marL="0" indent="0">
              <a:buNone/>
            </a:pPr>
            <a:r>
              <a:rPr lang="en-IN" dirty="0"/>
              <a:t>1) Plotting Functions of two variables </a:t>
            </a:r>
          </a:p>
          <a:p>
            <a:pPr marL="0" indent="0">
              <a:buNone/>
            </a:pPr>
            <a:r>
              <a:rPr lang="en-IN" dirty="0"/>
              <a:t>2) Plotting Functions of more than two variables </a:t>
            </a:r>
          </a:p>
          <a:p>
            <a:pPr marL="0" indent="0">
              <a:buNone/>
            </a:pPr>
            <a:r>
              <a:rPr lang="en-IN" dirty="0"/>
              <a:t>3) Partial Differentiation of Functions of two or more variables</a:t>
            </a:r>
          </a:p>
          <a:p>
            <a:pPr marL="0" indent="0">
              <a:buNone/>
            </a:pPr>
            <a:r>
              <a:rPr lang="en-IN" dirty="0"/>
              <a:t>4) Optimization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50493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37826-EC14-45DA-89D2-3740AE018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320B7-72E2-4796-89F9-81D4E4810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302" y="2562131"/>
            <a:ext cx="10470407" cy="37732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COMMANDS USED IN MATHEMATICA: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b="1" dirty="0"/>
              <a:t>Plot[f, {x, </a:t>
            </a:r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x </a:t>
            </a:r>
            <a:r>
              <a:rPr lang="en-US" b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min</a:t>
            </a:r>
            <a:r>
              <a:rPr lang="en-US" b="1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 ,  </a:t>
            </a:r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x </a:t>
            </a:r>
            <a:r>
              <a:rPr lang="en-US" b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max </a:t>
            </a:r>
            <a:r>
              <a:rPr lang="en-US" b="1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}]</a:t>
            </a:r>
          </a:p>
          <a:p>
            <a:pPr marL="0" indent="0">
              <a:buNone/>
            </a:pPr>
            <a:r>
              <a:rPr lang="en-US" b="1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 </a:t>
            </a:r>
            <a:r>
              <a:rPr lang="en-US" b="0" i="1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generates a plot of </a:t>
            </a:r>
            <a:r>
              <a:rPr lang="en-US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f</a:t>
            </a:r>
            <a:r>
              <a:rPr lang="en-US" b="0" i="1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 as a function of </a:t>
            </a:r>
            <a:r>
              <a:rPr lang="en-US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x</a:t>
            </a:r>
            <a:r>
              <a:rPr lang="en-US" b="0" i="1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 from </a:t>
            </a:r>
            <a:r>
              <a:rPr lang="en-US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x </a:t>
            </a:r>
            <a:r>
              <a:rPr lang="en-US" b="0" i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min</a:t>
            </a:r>
            <a:r>
              <a:rPr lang="en-US" b="0" i="1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 to </a:t>
            </a:r>
            <a:r>
              <a:rPr lang="en-US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x </a:t>
            </a:r>
            <a:r>
              <a:rPr lang="en-US" b="0" i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max</a:t>
            </a:r>
            <a:r>
              <a:rPr lang="en-US" b="0" i="1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.</a:t>
            </a:r>
            <a:endParaRPr lang="en-IN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IN" b="1" dirty="0"/>
              <a:t>Plot3D [f, {x, </a:t>
            </a:r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x </a:t>
            </a:r>
            <a:r>
              <a:rPr lang="en-US" b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min</a:t>
            </a:r>
            <a:r>
              <a:rPr lang="en-US" b="1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 ,  </a:t>
            </a:r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x </a:t>
            </a:r>
            <a:r>
              <a:rPr lang="en-US" b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max </a:t>
            </a:r>
            <a:r>
              <a:rPr lang="en-US" b="1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}, {y, 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</a:rPr>
              <a:t>y</a:t>
            </a:r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min</a:t>
            </a:r>
            <a:r>
              <a:rPr lang="en-US" b="1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 ,  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</a:rPr>
              <a:t>y</a:t>
            </a:r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max </a:t>
            </a:r>
            <a:r>
              <a:rPr lang="en-US" b="1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}]</a:t>
            </a:r>
          </a:p>
          <a:p>
            <a:pPr marL="0" indent="0">
              <a:buNone/>
            </a:pPr>
            <a:r>
              <a:rPr lang="en-US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generates a three-dimensional plot of </a:t>
            </a:r>
            <a:r>
              <a:rPr lang="en-US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f</a:t>
            </a:r>
            <a:r>
              <a:rPr lang="en-US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as a function of </a:t>
            </a:r>
            <a:r>
              <a:rPr lang="en-US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x</a:t>
            </a:r>
            <a:r>
              <a:rPr lang="en-US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and </a:t>
            </a:r>
            <a:r>
              <a:rPr lang="en-US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y</a:t>
            </a:r>
            <a:r>
              <a:rPr lang="en-US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.</a:t>
            </a:r>
            <a:endParaRPr lang="en-IN" b="1" i="1" dirty="0"/>
          </a:p>
          <a:p>
            <a:pPr>
              <a:buFont typeface="Wingdings" panose="05000000000000000000" pitchFamily="2" charset="2"/>
              <a:buChar char="q"/>
            </a:pPr>
            <a:r>
              <a:rPr lang="en-IN" b="1" dirty="0"/>
              <a:t>ContourPlot3D[f, {x, </a:t>
            </a:r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x </a:t>
            </a:r>
            <a:r>
              <a:rPr lang="en-US" b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min</a:t>
            </a:r>
            <a:r>
              <a:rPr lang="en-US" b="1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 ,  </a:t>
            </a:r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x </a:t>
            </a:r>
            <a:r>
              <a:rPr lang="en-US" b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max </a:t>
            </a:r>
            <a:r>
              <a:rPr lang="en-US" b="1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}, {y, 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</a:rPr>
              <a:t>y</a:t>
            </a:r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min</a:t>
            </a:r>
            <a:r>
              <a:rPr lang="en-US" b="1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 ,  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</a:rPr>
              <a:t>y</a:t>
            </a:r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max </a:t>
            </a:r>
            <a:r>
              <a:rPr lang="en-US" b="1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}, {z, </a:t>
            </a:r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z </a:t>
            </a:r>
            <a:r>
              <a:rPr lang="en-US" b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min</a:t>
            </a:r>
            <a:r>
              <a:rPr lang="en-US" b="1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 ,  </a:t>
            </a:r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z </a:t>
            </a:r>
            <a:r>
              <a:rPr lang="en-US" b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max </a:t>
            </a:r>
            <a:r>
              <a:rPr lang="en-US" b="1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}]</a:t>
            </a:r>
          </a:p>
          <a:p>
            <a:pPr marL="0" indent="0">
              <a:buNone/>
            </a:pPr>
            <a:r>
              <a:rPr lang="en-US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produces a three-dimensional contour plot of </a:t>
            </a:r>
            <a:r>
              <a:rPr lang="en-US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f</a:t>
            </a:r>
            <a:r>
              <a:rPr lang="en-US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as a function of </a:t>
            </a:r>
            <a:r>
              <a:rPr lang="en-US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x</a:t>
            </a:r>
            <a:r>
              <a:rPr lang="en-US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, </a:t>
            </a:r>
            <a:r>
              <a:rPr lang="en-US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y</a:t>
            </a:r>
            <a:r>
              <a:rPr lang="en-US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, and </a:t>
            </a:r>
            <a:r>
              <a:rPr lang="en-US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z</a:t>
            </a:r>
            <a:r>
              <a:rPr lang="en-US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.</a:t>
            </a:r>
            <a:endParaRPr lang="en-IN" b="1" i="1" dirty="0"/>
          </a:p>
          <a:p>
            <a:pPr>
              <a:buFont typeface="Wingdings" panose="05000000000000000000" pitchFamily="2" charset="2"/>
              <a:buChar char="q"/>
            </a:pPr>
            <a:r>
              <a:rPr lang="en-IN" b="1" dirty="0"/>
              <a:t>D[f, x]</a:t>
            </a:r>
          </a:p>
          <a:p>
            <a:pPr marL="0" indent="0">
              <a:buNone/>
            </a:pPr>
            <a:r>
              <a:rPr lang="en-IN" i="1" dirty="0"/>
              <a:t>gives the partial derivative </a:t>
            </a:r>
            <a:r>
              <a:rPr lang="en-IN" i="0" dirty="0">
                <a:solidFill>
                  <a:srgbClr val="222222"/>
                </a:solidFill>
                <a:effectLst/>
                <a:latin typeface="Google Sans"/>
              </a:rPr>
              <a:t>∂x/∂y.</a:t>
            </a:r>
            <a:endParaRPr lang="en-IN" i="1" dirty="0"/>
          </a:p>
          <a:p>
            <a:pPr>
              <a:buFont typeface="Wingdings" panose="05000000000000000000" pitchFamily="2" charset="2"/>
              <a:buChar char="q"/>
            </a:pPr>
            <a:endParaRPr lang="en-IN" b="1" i="1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905F4FC-8B9C-41D2-8554-BC0D202BB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0805"/>
            <a:ext cx="3064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  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86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9FF05-1FDF-4A69-90AF-0D4AD609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B4716-0828-403A-BF7E-4D058D5B5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0077"/>
            <a:ext cx="8825659" cy="41028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333333"/>
                </a:solidFill>
                <a:latin typeface="Source Sans Pro" panose="020B0604020202020204" pitchFamily="34" charset="0"/>
              </a:rPr>
              <a:t>Maximize[f, x]</a:t>
            </a:r>
          </a:p>
          <a:p>
            <a:pPr marL="0" indent="0">
              <a:buNone/>
            </a:pPr>
            <a:r>
              <a:rPr lang="en-US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maximizes </a:t>
            </a:r>
            <a:r>
              <a:rPr lang="en-US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f</a:t>
            </a:r>
            <a:r>
              <a:rPr lang="en-US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with respect to </a:t>
            </a:r>
            <a:r>
              <a:rPr lang="en-US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x</a:t>
            </a:r>
            <a:r>
              <a:rPr lang="en-US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333333"/>
                </a:solidFill>
                <a:latin typeface="Source Sans Pro" panose="020B0503030403020204" pitchFamily="34" charset="0"/>
              </a:rPr>
              <a:t>Minimize[f, x]</a:t>
            </a:r>
          </a:p>
          <a:p>
            <a:pPr marL="0" indent="0">
              <a:buNone/>
            </a:pPr>
            <a:r>
              <a:rPr lang="en-US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minimizes </a:t>
            </a:r>
            <a:r>
              <a:rPr lang="en-US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f</a:t>
            </a:r>
            <a:r>
              <a:rPr lang="en-US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with respect to </a:t>
            </a:r>
            <a:r>
              <a:rPr lang="en-US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x</a:t>
            </a:r>
            <a:r>
              <a:rPr lang="en-US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.</a:t>
            </a:r>
            <a:endParaRPr lang="en-US" i="1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333333"/>
                </a:solidFill>
                <a:latin typeface="Source Sans Pro" panose="020B0503030403020204" pitchFamily="34" charset="0"/>
              </a:rPr>
              <a:t>NMinimize[f, x]</a:t>
            </a:r>
          </a:p>
          <a:p>
            <a:pPr marL="0" indent="0">
              <a:buNone/>
            </a:pPr>
            <a:r>
              <a:rPr lang="en-US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minimizes </a:t>
            </a:r>
            <a:r>
              <a:rPr lang="en-US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f</a:t>
            </a:r>
            <a:r>
              <a:rPr lang="en-US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numerically with respect to </a:t>
            </a:r>
            <a:r>
              <a:rPr lang="en-US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x</a:t>
            </a:r>
            <a:r>
              <a:rPr lang="en-US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.</a:t>
            </a:r>
          </a:p>
          <a:p>
            <a:pPr marL="0" indent="0">
              <a:buNone/>
            </a:pPr>
            <a:endParaRPr lang="en-US" i="1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333333"/>
                </a:solidFill>
                <a:latin typeface="Source Sans Pro" panose="020B0503030403020204" pitchFamily="34" charset="0"/>
              </a:rPr>
              <a:t>LINK FOR WOLFRAM</a:t>
            </a:r>
          </a:p>
          <a:p>
            <a:pPr marL="0" indent="0">
              <a:buNone/>
            </a:pPr>
            <a:r>
              <a:rPr lang="en-US" b="1" i="1" u="sng" dirty="0">
                <a:solidFill>
                  <a:srgbClr val="FF0000"/>
                </a:solidFill>
                <a:latin typeface="Source Sans Pro" panose="020B0503030403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Real-Valued Functions of two or more Variables</a:t>
            </a:r>
            <a:endParaRPr lang="en-US" b="1" i="1" u="sng" dirty="0">
              <a:solidFill>
                <a:srgbClr val="FF0000"/>
              </a:solidFill>
              <a:latin typeface="Source Sans Pro" panose="020B0503030403020204" pitchFamily="34" charset="0"/>
            </a:endParaRPr>
          </a:p>
          <a:p>
            <a:pPr marL="0" indent="0">
              <a:buNone/>
            </a:pPr>
            <a:endParaRPr lang="en-IN" i="1" dirty="0"/>
          </a:p>
        </p:txBody>
      </p:sp>
    </p:spTree>
    <p:extLst>
      <p:ext uri="{BB962C8B-B14F-4D97-AF65-F5344CB8AC3E}">
        <p14:creationId xmlns:p14="http://schemas.microsoft.com/office/powerpoint/2010/main" val="16373300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2868</TotalTime>
  <Words>409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Arial</vt:lpstr>
      <vt:lpstr>Arial</vt:lpstr>
      <vt:lpstr>Century Gothic</vt:lpstr>
      <vt:lpstr>Google Sans</vt:lpstr>
      <vt:lpstr>Helvetica Neue</vt:lpstr>
      <vt:lpstr>Sitka Banner</vt:lpstr>
      <vt:lpstr>Source Sans Pro</vt:lpstr>
      <vt:lpstr>Times New Roman</vt:lpstr>
      <vt:lpstr>Wingdings</vt:lpstr>
      <vt:lpstr>Wingdings 3</vt:lpstr>
      <vt:lpstr>Ion Boardroom</vt:lpstr>
      <vt:lpstr>REAL VALUED FUNCTIONS (TWO OR MORE VARIABLES) </vt:lpstr>
      <vt:lpstr>REAL VALUED FUNCTIONS</vt:lpstr>
      <vt:lpstr>IN MATHEMATICA</vt:lpstr>
      <vt:lpstr>COMMANDS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VALUED FUNCTIONS</dc:title>
  <dc:creator>Parul Sharma</dc:creator>
  <cp:lastModifiedBy>Parul Sharma</cp:lastModifiedBy>
  <cp:revision>15</cp:revision>
  <dcterms:created xsi:type="dcterms:W3CDTF">2021-04-17T15:44:32Z</dcterms:created>
  <dcterms:modified xsi:type="dcterms:W3CDTF">2021-04-20T07:31:09Z</dcterms:modified>
</cp:coreProperties>
</file>