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86" r:id="rId2"/>
    <p:sldMasterId id="2147483822" r:id="rId3"/>
    <p:sldMasterId id="2147483852" r:id="rId4"/>
    <p:sldMasterId id="2147483869" r:id="rId5"/>
    <p:sldMasterId id="2147483886" r:id="rId6"/>
    <p:sldMasterId id="2147483898" r:id="rId7"/>
    <p:sldMasterId id="2147483970" r:id="rId8"/>
  </p:sldMasterIdLst>
  <p:sldIdLst>
    <p:sldId id="256" r:id="rId9"/>
    <p:sldId id="257" r:id="rId10"/>
    <p:sldId id="264" r:id="rId11"/>
    <p:sldId id="258" r:id="rId12"/>
    <p:sldId id="262" r:id="rId13"/>
    <p:sldId id="265" r:id="rId14"/>
    <p:sldId id="266" r:id="rId15"/>
    <p:sldId id="259" r:id="rId16"/>
    <p:sldId id="260" r:id="rId17"/>
    <p:sldId id="261" r:id="rId18"/>
    <p:sldId id="26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4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1285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50323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3408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64197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98332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3607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08753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13816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76328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52257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03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0784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904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3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648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30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805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70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77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7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20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8213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5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3331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660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6635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347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4767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9044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8614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4757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419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003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834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83935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56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8807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7912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6786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1781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2217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0265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928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3830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330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93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7138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4201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0730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668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024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861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93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679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356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891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7966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415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6177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0332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238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5752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1210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7176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7360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1636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2380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3226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7894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858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1776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8696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1233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974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6791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75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8411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765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0132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D176-1658-4CEA-9594-CDF917C00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CCA34-860D-4EC9-9114-40E5BF66F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2B746-22FC-4E74-8740-D4AFA9F4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27B3B-5DDD-4885-8E38-90CD9623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E6053-829E-412C-913F-820BF9B2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629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2277-0824-4D56-A247-BAB81819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8CA5-CC20-422E-BED2-1872CA3C4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A8AE8-8808-49AB-85C2-77333C26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4B3B4-E473-426C-9053-EB8C4F43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2231-C251-44DD-9117-3CC42983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5496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672E-6061-4024-A0B1-7007C89F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9D64F-8610-491A-848C-5EA077C5B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B489-AE7A-4AFE-B672-084F6C4D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BD86-0353-4A9A-A915-850BC54C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F7087-1C05-4286-8313-E22967AA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119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02A0-4FCD-484F-BCA8-AEE76708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C44A7-17A5-4E5B-A2B4-747C6EB4C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28BBB-DAD2-467F-8F64-B67A313B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BF17B-EB52-4FC7-8836-13C19573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7ED4A-976E-486A-A459-484E5F81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96706-5C4F-4750-9B41-8CF9FFAB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1550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1813-4BD2-4DBD-88DF-E02A7EF9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83322-2460-4E93-B89B-7EBF47F73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52566-B731-4C53-B303-F6970B252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5EF1A-4114-4C2E-AC52-112FEA3A0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C5B35-29EA-4E97-B9D1-2279FDD06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282D2-2180-454E-B29B-9253659A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36A08-AEB2-46D3-A67A-582F0AB5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81067-74E2-476D-AA9C-D38A8ABE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7619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D3D7-DEDE-4270-BD14-C4687B39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2FC92-0267-4648-89FA-1C5FAC1D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E9C22-D683-4A7B-8931-3800A149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B54CF-AD9E-4B75-B155-8A3D82C8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4152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6D832-BC6D-4E36-9CA8-227A64AD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7016F-8B2A-4D7D-8236-A94F0924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354E8-543B-4681-93B2-E23B06C5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5141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FAA4-06AD-4765-A2A7-E7DC684B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772C-A9E4-4EB1-AE75-381B68A27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3233E-A5CE-4953-A017-58C2CD967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751DF-A580-4FCB-90E3-A83E6FD6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85884-A35B-428D-BDAE-375C5E2A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6E878-6165-4D15-B463-FA422CF6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66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416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5E09-49BB-4860-BB84-BD7A9B5C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CA98-7D0A-4D4A-A641-8111EEF14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B0B27-ED73-430F-897D-70144731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D570E-DA21-4499-8A57-CCB0F19F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CF4C3-1153-4AAE-97BE-46368A3F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604CB-7349-46C5-AE2D-DFA052E7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5820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7E6E-78DD-40C7-BA56-606AC1C2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9AEBA-E904-4F43-B460-CDF540AF2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36D2A-C769-458E-BCF5-5287922A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D704-1314-4ADD-BE5E-42A69C755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6F306-5ABB-49C8-94EF-F25E57BC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55717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23DF5-922B-41A2-A5F7-443425930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D0365-28F5-4489-815E-8D11BFD21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8742F-E6FE-4564-99DB-64FB4413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2F2C4-DEA3-4F0B-B6CA-E3AD23DE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BFB1B-41E2-45CA-AAE6-B0A2AB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71220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789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26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151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56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502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4365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439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8199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06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377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065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1431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39094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0247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6085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7548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1520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62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22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531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78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36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36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6F4B4-ECF4-4723-91E8-6FCD32F2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BF34A-44B3-49D0-9126-0CF775984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F421D-591D-44DC-8D9F-65AB8F143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69A1B-2F4E-4DAC-A09E-546D7E75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40E52-2791-4496-A71F-3F315468E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4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53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971A13-2EA8-456D-9163-DA1F6646F01A}" type="datetimeFigureOut">
              <a:rPr lang="en-IN" smtClean="0"/>
              <a:t>19-04-2021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914571-2042-4BBD-9490-0A25D476F5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0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A9F56-94E9-4D8D-A5EF-34FD6046DF88}"/>
              </a:ext>
            </a:extLst>
          </p:cNvPr>
          <p:cNvSpPr/>
          <p:nvPr/>
        </p:nvSpPr>
        <p:spPr>
          <a:xfrm>
            <a:off x="5269463" y="513385"/>
            <a:ext cx="5431910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PowerPoint Presentation </a:t>
            </a:r>
          </a:p>
          <a:p>
            <a:pPr algn="ctr"/>
            <a:r>
              <a:rPr lang="en-US" sz="6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 </a:t>
            </a:r>
          </a:p>
          <a:p>
            <a:pPr algn="ctr"/>
            <a:r>
              <a:rPr lang="en-US" sz="6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MATHEMATICA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2DFCD-E5B1-4563-91BB-F8D152532730}"/>
              </a:ext>
            </a:extLst>
          </p:cNvPr>
          <p:cNvSpPr txBox="1"/>
          <p:nvPr/>
        </p:nvSpPr>
        <p:spPr>
          <a:xfrm>
            <a:off x="5888363" y="4500179"/>
            <a:ext cx="61162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By – SALVI JAIN</a:t>
            </a:r>
          </a:p>
          <a:p>
            <a:pPr algn="ctr"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 (MAT/19/75)</a:t>
            </a:r>
          </a:p>
        </p:txBody>
      </p:sp>
      <p:pic>
        <p:nvPicPr>
          <p:cNvPr id="7" name="cloudLandingAnimation-b3967aedbfddaa7836e5366c02678dd8">
            <a:hlinkClick r:id="" action="ppaction://media"/>
            <a:extLst>
              <a:ext uri="{FF2B5EF4-FFF2-40B4-BE49-F238E27FC236}">
                <a16:creationId xmlns:a16="http://schemas.microsoft.com/office/drawing/2014/main" id="{DFB3EF7A-64BF-414D-B0AC-42662540F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947" y="1352939"/>
            <a:ext cx="3713584" cy="3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85554A-9358-40A6-BBBD-E0CDE8C11B6E}"/>
              </a:ext>
            </a:extLst>
          </p:cNvPr>
          <p:cNvSpPr/>
          <p:nvPr/>
        </p:nvSpPr>
        <p:spPr>
          <a:xfrm>
            <a:off x="1784654" y="513384"/>
            <a:ext cx="1002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# </a:t>
            </a:r>
            <a:r>
              <a:rPr lang="en-US" sz="5400" b="1" u="sng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USES OF MATHEMATICA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89FC5F-98DA-4C2F-B1E1-8D0E9B760E18}"/>
              </a:ext>
            </a:extLst>
          </p:cNvPr>
          <p:cNvSpPr txBox="1"/>
          <p:nvPr/>
        </p:nvSpPr>
        <p:spPr>
          <a:xfrm>
            <a:off x="2830291" y="1511561"/>
            <a:ext cx="832290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SOLVING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SYMBOLIC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PLOTTING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SELF-DEFINED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MATCHING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DIFFERENTIAL EQUATIONS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PLOTTING PARAMETRIC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SKETCHING 3D FIGURES</a:t>
            </a:r>
          </a:p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AND MANY MORE….</a:t>
            </a:r>
          </a:p>
        </p:txBody>
      </p:sp>
    </p:spTree>
    <p:extLst>
      <p:ext uri="{BB962C8B-B14F-4D97-AF65-F5344CB8AC3E}">
        <p14:creationId xmlns:p14="http://schemas.microsoft.com/office/powerpoint/2010/main" val="112973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364340-7EA5-42E2-A57D-EDE98E88D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7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2FC92-3A3C-42BC-A53A-C329B4AFCD26}"/>
              </a:ext>
            </a:extLst>
          </p:cNvPr>
          <p:cNvSpPr/>
          <p:nvPr/>
        </p:nvSpPr>
        <p:spPr>
          <a:xfrm>
            <a:off x="1736502" y="83975"/>
            <a:ext cx="999023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# Introduction to Mathematica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F75C44-8686-45BB-8DD9-787DD31791F7}"/>
              </a:ext>
            </a:extLst>
          </p:cNvPr>
          <p:cNvSpPr/>
          <p:nvPr/>
        </p:nvSpPr>
        <p:spPr>
          <a:xfrm>
            <a:off x="1736502" y="1044686"/>
            <a:ext cx="102203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Mathematica is a computational software. It has nearly 5000 built-in</a:t>
            </a: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functions covering all areas of technical computing : scientific, engineering, mathematical, computing fields and statistics.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wolfram language is th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 programming language used in Mathematica.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134D7C-ADB5-4393-BE5E-77BD9D24296C}"/>
              </a:ext>
            </a:extLst>
          </p:cNvPr>
          <p:cNvSpPr/>
          <p:nvPr/>
        </p:nvSpPr>
        <p:spPr>
          <a:xfrm>
            <a:off x="1736502" y="2827375"/>
            <a:ext cx="6540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# What makes it unique?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89914-8FFB-4BD6-8012-B2007988FD02}"/>
              </a:ext>
            </a:extLst>
          </p:cNvPr>
          <p:cNvSpPr/>
          <p:nvPr/>
        </p:nvSpPr>
        <p:spPr>
          <a:xfrm>
            <a:off x="1913783" y="3675220"/>
            <a:ext cx="5339923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vast system , all 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imaginable Algorithm Power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igher level than ever before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Document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 as well as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code makes sense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Real world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1,50,000+ Examples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634AFF-CD09-459E-9FF2-5A135B7E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9" t="3703" r="14960" b="5568"/>
          <a:stretch/>
        </p:blipFill>
        <p:spPr>
          <a:xfrm>
            <a:off x="8228767" y="3032449"/>
            <a:ext cx="3963233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8A23A-D7EC-40E3-A820-698C684C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1" y="1557366"/>
            <a:ext cx="3743268" cy="3743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66D129-5739-4CC7-8083-877D860CBF12}"/>
              </a:ext>
            </a:extLst>
          </p:cNvPr>
          <p:cNvSpPr/>
          <p:nvPr/>
        </p:nvSpPr>
        <p:spPr>
          <a:xfrm>
            <a:off x="258677" y="276495"/>
            <a:ext cx="82333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A1A00"/>
                  </a:fgClr>
                  <a:bgClr>
                    <a:srgbClr val="2A1A0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# Creator of Mathematica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5609A-0D7A-4AF0-8F37-4B2871377578}"/>
              </a:ext>
            </a:extLst>
          </p:cNvPr>
          <p:cNvSpPr/>
          <p:nvPr/>
        </p:nvSpPr>
        <p:spPr>
          <a:xfrm>
            <a:off x="5093532" y="1288922"/>
            <a:ext cx="6466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FF"/>
                </a:highlight>
                <a:latin typeface="Monotype Corsiva" panose="03010101010201010101" pitchFamily="66" charset="0"/>
              </a:rPr>
              <a:t>STEPHEN WOLFRAM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9F9B4-672A-4ED7-AAA0-F0EB6A70FCCD}"/>
              </a:ext>
            </a:extLst>
          </p:cNvPr>
          <p:cNvSpPr/>
          <p:nvPr/>
        </p:nvSpPr>
        <p:spPr>
          <a:xfrm>
            <a:off x="5097894" y="2482840"/>
            <a:ext cx="6462025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- Born in London in 1959</a:t>
            </a:r>
          </a:p>
          <a:p>
            <a:endParaRPr lang="en-US" sz="2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- has been a pioneer in the development and application of computational thinking </a:t>
            </a:r>
          </a:p>
          <a:p>
            <a:endParaRPr lang="en-US" sz="2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- responsible for many discoveries, inventions and innovations in science, technology and business.</a:t>
            </a:r>
          </a:p>
        </p:txBody>
      </p:sp>
    </p:spTree>
    <p:extLst>
      <p:ext uri="{BB962C8B-B14F-4D97-AF65-F5344CB8AC3E}">
        <p14:creationId xmlns:p14="http://schemas.microsoft.com/office/powerpoint/2010/main" val="344088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240CA56-3951-4703-8F3D-9F9CBCB7661A}"/>
              </a:ext>
            </a:extLst>
          </p:cNvPr>
          <p:cNvSpPr/>
          <p:nvPr/>
        </p:nvSpPr>
        <p:spPr>
          <a:xfrm>
            <a:off x="391886" y="2789853"/>
            <a:ext cx="11466550" cy="1692771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91E8A-9F01-47DA-AA1B-629D77EAD704}"/>
              </a:ext>
            </a:extLst>
          </p:cNvPr>
          <p:cNvSpPr/>
          <p:nvPr/>
        </p:nvSpPr>
        <p:spPr>
          <a:xfrm>
            <a:off x="242830" y="196162"/>
            <a:ext cx="98603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# How does Mathematica work?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79DE9-9B12-4F12-9AE1-4A7794EA6BD5}"/>
              </a:ext>
            </a:extLst>
          </p:cNvPr>
          <p:cNvSpPr/>
          <p:nvPr/>
        </p:nvSpPr>
        <p:spPr>
          <a:xfrm>
            <a:off x="229284" y="1150653"/>
            <a:ext cx="1173343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NOTEBOOKS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: The interaction with Mathematica is done with documents called “Notebooks”. Notebooks consists of cells that can contain texts, calculation and graphics. </a:t>
            </a:r>
            <a:endParaRPr lang="en-I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C2D20-391A-4474-AF99-6FF80B41D30A}"/>
              </a:ext>
            </a:extLst>
          </p:cNvPr>
          <p:cNvSpPr/>
          <p:nvPr/>
        </p:nvSpPr>
        <p:spPr>
          <a:xfrm>
            <a:off x="404266" y="2976465"/>
            <a:ext cx="14798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Press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63834-AA09-4132-96EF-DC4097440106}"/>
              </a:ext>
            </a:extLst>
          </p:cNvPr>
          <p:cNvSpPr/>
          <p:nvPr/>
        </p:nvSpPr>
        <p:spPr>
          <a:xfrm>
            <a:off x="2113285" y="2976465"/>
            <a:ext cx="179147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SHIFT</a:t>
            </a:r>
            <a:endParaRPr lang="en-IN" sz="3200" dirty="0">
              <a:latin typeface="Comic Sans MS" panose="030F0702030302020204" pitchFamily="66" charset="0"/>
            </a:endParaRP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FC05B04E-4365-4A80-8A47-7906A2ADBC51}"/>
              </a:ext>
            </a:extLst>
          </p:cNvPr>
          <p:cNvSpPr/>
          <p:nvPr/>
        </p:nvSpPr>
        <p:spPr>
          <a:xfrm>
            <a:off x="4203120" y="3029706"/>
            <a:ext cx="765110" cy="59591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3AFB8-4D61-4882-8488-2684218049FB}"/>
              </a:ext>
            </a:extLst>
          </p:cNvPr>
          <p:cNvSpPr/>
          <p:nvPr/>
        </p:nvSpPr>
        <p:spPr>
          <a:xfrm>
            <a:off x="5266588" y="2973722"/>
            <a:ext cx="179147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ENTER</a:t>
            </a:r>
            <a:endParaRPr lang="en-IN" sz="32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A08642-E0EF-441F-93BD-3181CB7E95B2}"/>
              </a:ext>
            </a:extLst>
          </p:cNvPr>
          <p:cNvSpPr/>
          <p:nvPr/>
        </p:nvSpPr>
        <p:spPr>
          <a:xfrm>
            <a:off x="9610531" y="2868743"/>
            <a:ext cx="4681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64229C-13B1-4467-B4CC-A11D4479AF49}"/>
              </a:ext>
            </a:extLst>
          </p:cNvPr>
          <p:cNvSpPr/>
          <p:nvPr/>
        </p:nvSpPr>
        <p:spPr>
          <a:xfrm>
            <a:off x="7281163" y="2970979"/>
            <a:ext cx="43284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evaluate input,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6CB6C-819F-4017-9EF6-C216956DDB79}"/>
              </a:ext>
            </a:extLst>
          </p:cNvPr>
          <p:cNvSpPr/>
          <p:nvPr/>
        </p:nvSpPr>
        <p:spPr>
          <a:xfrm>
            <a:off x="479537" y="3722785"/>
            <a:ext cx="7218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and get output on the screen.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6C5CA-8269-4A81-B93F-94171C1BD129}"/>
              </a:ext>
            </a:extLst>
          </p:cNvPr>
          <p:cNvSpPr/>
          <p:nvPr/>
        </p:nvSpPr>
        <p:spPr>
          <a:xfrm>
            <a:off x="452535" y="4686966"/>
            <a:ext cx="69044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TYPES OF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BRACKET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USED :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EF57EC-3734-427F-95C0-59B4D525731E}"/>
              </a:ext>
            </a:extLst>
          </p:cNvPr>
          <p:cNvSpPr/>
          <p:nvPr/>
        </p:nvSpPr>
        <p:spPr>
          <a:xfrm>
            <a:off x="2542885" y="5429326"/>
            <a:ext cx="6269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{ }         ( )         [ ] </a:t>
            </a:r>
          </a:p>
        </p:txBody>
      </p:sp>
    </p:spTree>
    <p:extLst>
      <p:ext uri="{BB962C8B-B14F-4D97-AF65-F5344CB8AC3E}">
        <p14:creationId xmlns:p14="http://schemas.microsoft.com/office/powerpoint/2010/main" val="169937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372CA-F79C-4E07-BB2A-9ADB130D1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946" b="25986"/>
          <a:stretch/>
        </p:blipFill>
        <p:spPr>
          <a:xfrm>
            <a:off x="587829" y="1511559"/>
            <a:ext cx="10972799" cy="4944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3777AF-E61C-417E-9634-9C138B94ED9C}"/>
              </a:ext>
            </a:extLst>
          </p:cNvPr>
          <p:cNvSpPr/>
          <p:nvPr/>
        </p:nvSpPr>
        <p:spPr>
          <a:xfrm>
            <a:off x="3917806" y="401616"/>
            <a:ext cx="4356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# NOTEBOOK</a:t>
            </a:r>
          </a:p>
        </p:txBody>
      </p:sp>
    </p:spTree>
    <p:extLst>
      <p:ext uri="{BB962C8B-B14F-4D97-AF65-F5344CB8AC3E}">
        <p14:creationId xmlns:p14="http://schemas.microsoft.com/office/powerpoint/2010/main" val="142887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A2536-9377-4762-A82B-0268D46C6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4218" b="32381"/>
          <a:stretch/>
        </p:blipFill>
        <p:spPr>
          <a:xfrm>
            <a:off x="665583" y="1741504"/>
            <a:ext cx="10860833" cy="4348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ight Bracket 3">
            <a:extLst>
              <a:ext uri="{FF2B5EF4-FFF2-40B4-BE49-F238E27FC236}">
                <a16:creationId xmlns:a16="http://schemas.microsoft.com/office/drawing/2014/main" id="{34E26CD9-821F-44AB-A67B-59687A2317E7}"/>
              </a:ext>
            </a:extLst>
          </p:cNvPr>
          <p:cNvSpPr/>
          <p:nvPr/>
        </p:nvSpPr>
        <p:spPr>
          <a:xfrm>
            <a:off x="2806528" y="2996218"/>
            <a:ext cx="72859" cy="43278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D1393-702D-4E67-9697-762ACA8D1AEA}"/>
              </a:ext>
            </a:extLst>
          </p:cNvPr>
          <p:cNvSpPr/>
          <p:nvPr/>
        </p:nvSpPr>
        <p:spPr>
          <a:xfrm>
            <a:off x="3232177" y="2950999"/>
            <a:ext cx="11945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INPUT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080FD490-ECD0-48C1-930D-093A91FEB908}"/>
              </a:ext>
            </a:extLst>
          </p:cNvPr>
          <p:cNvSpPr/>
          <p:nvPr/>
        </p:nvSpPr>
        <p:spPr>
          <a:xfrm>
            <a:off x="4075889" y="3474219"/>
            <a:ext cx="97277" cy="172035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333E5-A38F-4A32-A43E-1ED0A828BDF9}"/>
              </a:ext>
            </a:extLst>
          </p:cNvPr>
          <p:cNvSpPr/>
          <p:nvPr/>
        </p:nvSpPr>
        <p:spPr>
          <a:xfrm>
            <a:off x="4291167" y="4072784"/>
            <a:ext cx="1675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OUTPUT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4ECB2D86-124A-409E-9CF7-FEC2F9291DC1}"/>
              </a:ext>
            </a:extLst>
          </p:cNvPr>
          <p:cNvSpPr/>
          <p:nvPr/>
        </p:nvSpPr>
        <p:spPr>
          <a:xfrm rot="10800000">
            <a:off x="7106181" y="3065132"/>
            <a:ext cx="1663430" cy="114786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BB53A-FEEB-45B5-A218-FC6FE873CEEB}"/>
              </a:ext>
            </a:extLst>
          </p:cNvPr>
          <p:cNvSpPr/>
          <p:nvPr/>
        </p:nvSpPr>
        <p:spPr>
          <a:xfrm>
            <a:off x="7097477" y="3135778"/>
            <a:ext cx="167213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CHANGE THE FONT STYLE, SIZE &amp; ALIGNMENT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450C5868-E65A-4104-9DB6-D4F329D4E2AA}"/>
              </a:ext>
            </a:extLst>
          </p:cNvPr>
          <p:cNvSpPr/>
          <p:nvPr/>
        </p:nvSpPr>
        <p:spPr>
          <a:xfrm flipH="1">
            <a:off x="8844507" y="2950999"/>
            <a:ext cx="1303506" cy="5232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588D-E385-46AF-A4D9-953FB50B65CE}"/>
              </a:ext>
            </a:extLst>
          </p:cNvPr>
          <p:cNvSpPr/>
          <p:nvPr/>
        </p:nvSpPr>
        <p:spPr>
          <a:xfrm>
            <a:off x="8887612" y="3474219"/>
            <a:ext cx="20560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Inserting characters &amp; symbols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D52EE-FFCF-4362-BC7B-A75B56D661E8}"/>
              </a:ext>
            </a:extLst>
          </p:cNvPr>
          <p:cNvSpPr/>
          <p:nvPr/>
        </p:nvSpPr>
        <p:spPr>
          <a:xfrm>
            <a:off x="2001413" y="642003"/>
            <a:ext cx="79191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# FEATURES OF WOLFRAM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4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2F5F6-4653-4812-9FAB-81920316C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4" r="37321" b="7755"/>
          <a:stretch/>
        </p:blipFill>
        <p:spPr>
          <a:xfrm>
            <a:off x="2845837" y="1418253"/>
            <a:ext cx="6578081" cy="4842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6F24A9E-2308-42F3-9DDB-A59BEFA56750}"/>
              </a:ext>
            </a:extLst>
          </p:cNvPr>
          <p:cNvSpPr/>
          <p:nvPr/>
        </p:nvSpPr>
        <p:spPr>
          <a:xfrm rot="503516">
            <a:off x="831294" y="2391005"/>
            <a:ext cx="2293603" cy="6064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INPUT 1</a:t>
            </a:r>
            <a:endParaRPr lang="en-IN" sz="2400" dirty="0">
              <a:latin typeface="Comic Sans MS" panose="030F0702030302020204" pitchFamily="66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DFC61B5-ED5A-4DB0-89C1-50F81C4F575E}"/>
              </a:ext>
            </a:extLst>
          </p:cNvPr>
          <p:cNvSpPr/>
          <p:nvPr/>
        </p:nvSpPr>
        <p:spPr>
          <a:xfrm rot="20406692">
            <a:off x="995927" y="3447106"/>
            <a:ext cx="2239422" cy="6064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INPUT 2</a:t>
            </a:r>
            <a:endParaRPr lang="en-IN" sz="2400" dirty="0">
              <a:latin typeface="Comic Sans MS" panose="030F0702030302020204" pitchFamily="66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DD67818-E128-4158-8F32-8103A5FB3EFA}"/>
              </a:ext>
            </a:extLst>
          </p:cNvPr>
          <p:cNvSpPr/>
          <p:nvPr/>
        </p:nvSpPr>
        <p:spPr>
          <a:xfrm rot="20081459">
            <a:off x="1287850" y="4534784"/>
            <a:ext cx="1878581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OUTPUT</a:t>
            </a:r>
            <a:endParaRPr lang="en-IN" dirty="0">
              <a:latin typeface="Comic Sans MS" panose="030F0702030302020204" pitchFamily="66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BF67F094-104D-46F8-B40B-54DADD64A100}"/>
              </a:ext>
            </a:extLst>
          </p:cNvPr>
          <p:cNvSpPr/>
          <p:nvPr/>
        </p:nvSpPr>
        <p:spPr>
          <a:xfrm>
            <a:off x="5511479" y="2596348"/>
            <a:ext cx="2357559" cy="11540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AFTER SHIFT+ENTER</a:t>
            </a:r>
            <a:endParaRPr lang="en-IN" dirty="0"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3F52C1-A9DB-4BEC-B4F5-0FC1FE13001C}"/>
              </a:ext>
            </a:extLst>
          </p:cNvPr>
          <p:cNvSpPr/>
          <p:nvPr/>
        </p:nvSpPr>
        <p:spPr>
          <a:xfrm>
            <a:off x="3267340" y="413707"/>
            <a:ext cx="56573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#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 SIMPLE GRAPH</a:t>
            </a:r>
          </a:p>
        </p:txBody>
      </p:sp>
    </p:spTree>
    <p:extLst>
      <p:ext uri="{BB962C8B-B14F-4D97-AF65-F5344CB8AC3E}">
        <p14:creationId xmlns:p14="http://schemas.microsoft.com/office/powerpoint/2010/main" val="223676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38EE887-D5B4-4807-B3AF-979974CEF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609565"/>
              </p:ext>
            </p:extLst>
          </p:nvPr>
        </p:nvGraphicFramePr>
        <p:xfrm>
          <a:off x="1089609" y="556286"/>
          <a:ext cx="6309568" cy="3013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784">
                  <a:extLst>
                    <a:ext uri="{9D8B030D-6E8A-4147-A177-3AD203B41FA5}">
                      <a16:colId xmlns:a16="http://schemas.microsoft.com/office/drawing/2014/main" val="2696639378"/>
                    </a:ext>
                  </a:extLst>
                </a:gridCol>
                <a:gridCol w="3154784">
                  <a:extLst>
                    <a:ext uri="{9D8B030D-6E8A-4147-A177-3AD203B41FA5}">
                      <a16:colId xmlns:a16="http://schemas.microsoft.com/office/drawing/2014/main" val="2906213205"/>
                    </a:ext>
                  </a:extLst>
                </a:gridCol>
              </a:tblGrid>
              <a:tr h="474602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omic Sans MS" panose="030F0702030302020204" pitchFamily="66" charset="0"/>
                        </a:rPr>
                        <a:t>ARITHMETIC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Comic Sans MS" panose="030F0702030302020204" pitchFamily="66" charset="0"/>
                        </a:rPr>
                        <a:t>OPERATORS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460597"/>
                  </a:ext>
                </a:extLst>
              </a:tr>
              <a:tr h="4746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ADD/SUB   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(+/-)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091740"/>
                  </a:ext>
                </a:extLst>
              </a:tr>
              <a:tr h="4746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DIVISION                                                     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(/)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162763"/>
                  </a:ext>
                </a:extLst>
              </a:tr>
              <a:tr h="4746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MULTIPLICATION OR SPACE                      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(*/.)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877466"/>
                  </a:ext>
                </a:extLst>
              </a:tr>
              <a:tr h="4746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EXPONENTIAL                                             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(^)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20803"/>
                  </a:ext>
                </a:extLst>
              </a:tr>
              <a:tr h="4746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BODMAS RULE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[ () , ^ , / , * , + , - ]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875445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B5F14E-E58E-4B16-A67F-D91DFCD2B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80274"/>
              </p:ext>
            </p:extLst>
          </p:nvPr>
        </p:nvGraphicFramePr>
        <p:xfrm>
          <a:off x="1089609" y="3804000"/>
          <a:ext cx="6309568" cy="249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9568">
                  <a:extLst>
                    <a:ext uri="{9D8B030D-6E8A-4147-A177-3AD203B41FA5}">
                      <a16:colId xmlns:a16="http://schemas.microsoft.com/office/drawing/2014/main" val="3861487297"/>
                    </a:ext>
                  </a:extLst>
                </a:gridCol>
              </a:tblGrid>
              <a:tr h="50091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702030302020204" pitchFamily="66" charset="0"/>
                        </a:rPr>
                        <a:t>SOME RULES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634521"/>
                  </a:ext>
                </a:extLst>
              </a:tr>
              <a:tr h="50091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If semicolon (;) is put, output is not displayed.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452568"/>
                  </a:ext>
                </a:extLst>
              </a:tr>
              <a:tr h="50091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For equating we always use == 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19506"/>
                  </a:ext>
                </a:extLst>
              </a:tr>
              <a:tr h="49405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To give input value, we write  (a:=5) 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095521"/>
                  </a:ext>
                </a:extLst>
              </a:tr>
              <a:tr h="50091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File is saved as file.nb</a:t>
                      </a:r>
                      <a:endParaRPr lang="en-IN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184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73CF28C-C811-4FFF-868F-02F97367F5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9276525"/>
                  </p:ext>
                </p:extLst>
              </p:nvPr>
            </p:nvGraphicFramePr>
            <p:xfrm>
              <a:off x="7828385" y="1837091"/>
              <a:ext cx="4018384" cy="34645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9192">
                      <a:extLst>
                        <a:ext uri="{9D8B030D-6E8A-4147-A177-3AD203B41FA5}">
                          <a16:colId xmlns:a16="http://schemas.microsoft.com/office/drawing/2014/main" val="1082648364"/>
                        </a:ext>
                      </a:extLst>
                    </a:gridCol>
                    <a:gridCol w="2009192">
                      <a:extLst>
                        <a:ext uri="{9D8B030D-6E8A-4147-A177-3AD203B41FA5}">
                          <a16:colId xmlns:a16="http://schemas.microsoft.com/office/drawing/2014/main" val="3385432504"/>
                        </a:ext>
                      </a:extLst>
                    </a:gridCol>
                  </a:tblGrid>
                  <a:tr h="57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latin typeface="Comic Sans MS" panose="030F0702030302020204" pitchFamily="66" charset="0"/>
                            </a:rPr>
                            <a:t>MATHEMATICAL</a:t>
                          </a:r>
                          <a:endParaRPr lang="en-IN" sz="1700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latin typeface="Comic Sans MS" panose="030F0702030302020204" pitchFamily="66" charset="0"/>
                            </a:rPr>
                            <a:t>CONSTANTS</a:t>
                          </a:r>
                          <a:endParaRPr lang="en-IN" sz="1700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3013197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Pi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3447665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935724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>
                              <a:latin typeface="Comic Sans MS" panose="030F0702030302020204" pitchFamily="66" charset="0"/>
                              <a:ea typeface="Cambria Math" panose="020405030504060302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45 Degree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4692901"/>
                      </a:ext>
                    </a:extLst>
                  </a:tr>
                  <a:tr h="6123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I 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396578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Infinity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209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73CF28C-C811-4FFF-868F-02F97367F5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9276525"/>
                  </p:ext>
                </p:extLst>
              </p:nvPr>
            </p:nvGraphicFramePr>
            <p:xfrm>
              <a:off x="7828385" y="1837091"/>
              <a:ext cx="4018384" cy="34645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9192">
                      <a:extLst>
                        <a:ext uri="{9D8B030D-6E8A-4147-A177-3AD203B41FA5}">
                          <a16:colId xmlns:a16="http://schemas.microsoft.com/office/drawing/2014/main" val="1082648364"/>
                        </a:ext>
                      </a:extLst>
                    </a:gridCol>
                    <a:gridCol w="2009192">
                      <a:extLst>
                        <a:ext uri="{9D8B030D-6E8A-4147-A177-3AD203B41FA5}">
                          <a16:colId xmlns:a16="http://schemas.microsoft.com/office/drawing/2014/main" val="3385432504"/>
                        </a:ext>
                      </a:extLst>
                    </a:gridCol>
                  </a:tblGrid>
                  <a:tr h="57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latin typeface="Comic Sans MS" panose="030F0702030302020204" pitchFamily="66" charset="0"/>
                            </a:rPr>
                            <a:t>MATHEMATICAL</a:t>
                          </a:r>
                          <a:endParaRPr lang="en-IN" sz="1700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latin typeface="Comic Sans MS" panose="030F0702030302020204" pitchFamily="66" charset="0"/>
                            </a:rPr>
                            <a:t>CONSTANTS</a:t>
                          </a:r>
                          <a:endParaRPr lang="en-IN" sz="1700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3013197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3" t="-103226" r="-101212" b="-4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Pi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3447665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935724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3" t="-301064" r="-101212" b="-2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45 Degree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4692901"/>
                      </a:ext>
                    </a:extLst>
                  </a:tr>
                  <a:tr h="6123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3" t="-377000" r="-10121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I 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396578"/>
                      </a:ext>
                    </a:extLst>
                  </a:tr>
                  <a:tr h="57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3" t="-507447" r="-101212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Infinity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20997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3231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65F4E483-DB47-44C6-A357-91B5DD994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564530"/>
                  </p:ext>
                </p:extLst>
              </p:nvPr>
            </p:nvGraphicFramePr>
            <p:xfrm>
              <a:off x="548432" y="337110"/>
              <a:ext cx="8128000" cy="56251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296543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573169783"/>
                        </a:ext>
                      </a:extLst>
                    </a:gridCol>
                  </a:tblGrid>
                  <a:tr h="40179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MATHEMATICAL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FUNCTIONS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1429355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>
                              <a:latin typeface="Comic Sans MS" panose="030F0702030302020204" pitchFamily="66" charset="0"/>
                            </a:rPr>
                            <a:t>√x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Sqrt[x]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348944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Exp[x]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641879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ln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Log[x]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776732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dirty="0">
                              <a:latin typeface="Comic Sans MS" panose="030F0702030302020204" pitchFamily="66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Log[b,x]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9785062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Factorial[n]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6951210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sinx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Sin[x]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0908866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cosx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Cos[x]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2471425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tanx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Tan[x]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9862143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N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ArcSin[x]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1705748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N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ArcCos[x]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1750019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N" i="0" smtClean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en-IN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ArcTan[x]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828041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|x|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Abs[x]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4997923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Closest Integer to 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Round[x]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9288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65F4E483-DB47-44C6-A357-91B5DD994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564530"/>
                  </p:ext>
                </p:extLst>
              </p:nvPr>
            </p:nvGraphicFramePr>
            <p:xfrm>
              <a:off x="548432" y="337110"/>
              <a:ext cx="8128000" cy="56251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296543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573169783"/>
                        </a:ext>
                      </a:extLst>
                    </a:gridCol>
                  </a:tblGrid>
                  <a:tr h="40179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MATHEMATICAL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FUNCTIONS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1429355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>
                              <a:latin typeface="Comic Sans MS" panose="030F0702030302020204" pitchFamily="66" charset="0"/>
                            </a:rPr>
                            <a:t>√x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Sqrt[x]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348944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206061" r="-100449" b="-11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Exp[x]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641879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ln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Log[x]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776732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406061" r="-100449" b="-9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Log[b,x]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9785062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506061" r="-100449" b="-8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Factorial[n]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6951210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sinx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Sin[x]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0908866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cosx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Cos[x]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2471425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tanx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Tan[x]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9862143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906061" r="-100449" b="-4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ArcSin[x]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1705748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006061" r="-100449" b="-3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ArcCos[x]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1750019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" t="-1106061" r="-100449" b="-2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ArcTan[x]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828041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|x|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Abs[x]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4997923"/>
                      </a:ext>
                    </a:extLst>
                  </a:tr>
                  <a:tr h="401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Closest Integer to x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omic Sans MS" panose="030F0702030302020204" pitchFamily="66" charset="0"/>
                            </a:rPr>
                            <a:t>Round[x]</a:t>
                          </a:r>
                          <a:endParaRPr lang="en-IN" dirty="0">
                            <a:latin typeface="Comic Sans MS" panose="030F07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9288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20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Basis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3.xml><?xml version="1.0" encoding="utf-8"?>
<a:theme xmlns:a="http://schemas.openxmlformats.org/drawingml/2006/main" name="Cro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Wis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8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Override1.xml><?xml version="1.0" encoding="utf-8"?>
<a:themeOverride xmlns:a="http://schemas.openxmlformats.org/drawingml/2006/main">
  <a:clrScheme name="Orange Red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588</TotalTime>
  <Words>421</Words>
  <Application>Microsoft Office PowerPoint</Application>
  <PresentationFormat>Widescreen</PresentationFormat>
  <Paragraphs>115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Century Gothic</vt:lpstr>
      <vt:lpstr>Comic Sans MS</vt:lpstr>
      <vt:lpstr>Corbel</vt:lpstr>
      <vt:lpstr>Franklin Gothic Book</vt:lpstr>
      <vt:lpstr>Garamond</vt:lpstr>
      <vt:lpstr>Gill Sans MT</vt:lpstr>
      <vt:lpstr>Monotype Corsiva</vt:lpstr>
      <vt:lpstr>Times New Roman</vt:lpstr>
      <vt:lpstr>Trebuchet MS</vt:lpstr>
      <vt:lpstr>Wingdings 3</vt:lpstr>
      <vt:lpstr>Organic</vt:lpstr>
      <vt:lpstr>Basis</vt:lpstr>
      <vt:lpstr>Crop</vt:lpstr>
      <vt:lpstr>Facet</vt:lpstr>
      <vt:lpstr>Wisp</vt:lpstr>
      <vt:lpstr>Office Theme</vt:lpstr>
      <vt:lpstr>Gallery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salvijain1612@gmail.com</dc:creator>
  <cp:lastModifiedBy>salvijain1612@gmail.com</cp:lastModifiedBy>
  <cp:revision>37</cp:revision>
  <dcterms:created xsi:type="dcterms:W3CDTF">2021-04-14T10:40:11Z</dcterms:created>
  <dcterms:modified xsi:type="dcterms:W3CDTF">2021-04-19T06:53:48Z</dcterms:modified>
</cp:coreProperties>
</file>