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5" r:id="rId6"/>
    <p:sldId id="264" r:id="rId7"/>
    <p:sldId id="258" r:id="rId8"/>
    <p:sldId id="259" r:id="rId9"/>
    <p:sldId id="260" r:id="rId10"/>
    <p:sldId id="261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4CBF80-0D15-4FB8-95C6-F5FE866794B9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2AB65A-7990-4B50-AC71-84524A0BF1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gle" TargetMode="External"/><Relationship Id="rId3" Type="http://schemas.openxmlformats.org/officeDocument/2006/relationships/hyperlink" Target="https://en.wikipedia.org/wiki/Dimension" TargetMode="External"/><Relationship Id="rId7" Type="http://schemas.openxmlformats.org/officeDocument/2006/relationships/hyperlink" Target="https://en.wikipedia.org/wiki/Distance" TargetMode="External"/><Relationship Id="rId2" Type="http://schemas.openxmlformats.org/officeDocument/2006/relationships/hyperlink" Target="https://en.wikipedia.org/wiki/Mathemati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lane_(mathematics)" TargetMode="External"/><Relationship Id="rId5" Type="http://schemas.openxmlformats.org/officeDocument/2006/relationships/hyperlink" Target="https://en.wikipedia.org/wiki/Point_(mathematics)" TargetMode="External"/><Relationship Id="rId4" Type="http://schemas.openxmlformats.org/officeDocument/2006/relationships/hyperlink" Target="https://en.wikipedia.org/wiki/Coordinate_syste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hyperlink" Target="https://mathworld.wolfram.com/PolarAngle.html" TargetMode="External"/><Relationship Id="rId7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hworld.wolfram.com/x-Axis.html" TargetMode="External"/><Relationship Id="rId5" Type="http://schemas.openxmlformats.org/officeDocument/2006/relationships/hyperlink" Target="https://mathworld.wolfram.com/Origin.html" TargetMode="External"/><Relationship Id="rId4" Type="http://schemas.openxmlformats.org/officeDocument/2006/relationships/hyperlink" Target="https://mathworld.wolfram.com/CartesianCoordinates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209800"/>
            <a:ext cx="5486400" cy="1676400"/>
          </a:xfrm>
        </p:spPr>
        <p:txBody>
          <a:bodyPr/>
          <a:lstStyle/>
          <a:p>
            <a:r>
              <a:rPr lang="en-US" u="sng" dirty="0" smtClean="0"/>
              <a:t>POLAR COORDINATES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191000"/>
            <a:ext cx="5486400" cy="990600"/>
          </a:xfrm>
        </p:spPr>
        <p:txBody>
          <a:bodyPr/>
          <a:lstStyle/>
          <a:p>
            <a:r>
              <a:rPr lang="en-US" dirty="0" smtClean="0"/>
              <a:t>PRACHI GUPTA </a:t>
            </a:r>
          </a:p>
          <a:p>
            <a:r>
              <a:rPr lang="en-US" dirty="0" smtClean="0"/>
              <a:t>MAT/19/87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</a:t>
            </a:r>
            <a:r>
              <a:rPr lang="en-US" b="1" i="1" dirty="0" err="1" smtClean="0"/>
              <a:t>cartesian</a:t>
            </a:r>
            <a:r>
              <a:rPr lang="en-US" b="1" i="1" dirty="0" smtClean="0"/>
              <a:t> co-ordinates of a point are (- 1, -√3); find its polar co-ordinates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If the pole and initial line of the polar system coincide with the origin and positive x-axis respectively of the </a:t>
            </a:r>
            <a:r>
              <a:rPr lang="en-US" dirty="0" err="1" smtClean="0"/>
              <a:t>cartesian</a:t>
            </a:r>
            <a:r>
              <a:rPr lang="en-US" dirty="0" smtClean="0"/>
              <a:t> system and the </a:t>
            </a:r>
            <a:r>
              <a:rPr lang="en-US" dirty="0" err="1" smtClean="0"/>
              <a:t>cartesian</a:t>
            </a:r>
            <a:r>
              <a:rPr lang="en-US" dirty="0" smtClean="0"/>
              <a:t> and polar co-ordinates of a point are ( x, y ) and ( r, θ ) respectively, then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x = r </a:t>
            </a:r>
            <a:r>
              <a:rPr lang="en-US" b="1" dirty="0" err="1" smtClean="0"/>
              <a:t>cos</a:t>
            </a:r>
            <a:r>
              <a:rPr lang="en-US" b="1" dirty="0" smtClean="0"/>
              <a:t> θ and y= r sin θ.</a:t>
            </a:r>
          </a:p>
          <a:p>
            <a:pPr>
              <a:buNone/>
            </a:pPr>
            <a:r>
              <a:rPr lang="en-US" b="1" dirty="0" smtClean="0"/>
              <a:t>In the given problem, x = -1 and y = -√3</a:t>
            </a:r>
          </a:p>
          <a:p>
            <a:pPr>
              <a:buNone/>
            </a:pPr>
            <a:r>
              <a:rPr lang="en-US" b="1" dirty="0" smtClean="0"/>
              <a:t>Therefore, r </a:t>
            </a:r>
            <a:r>
              <a:rPr lang="en-US" b="1" dirty="0" err="1" smtClean="0"/>
              <a:t>cos</a:t>
            </a:r>
            <a:r>
              <a:rPr lang="en-US" b="1" dirty="0" smtClean="0"/>
              <a:t> θ = -1 and r sin θ = -√3</a:t>
            </a:r>
          </a:p>
          <a:p>
            <a:pPr>
              <a:buNone/>
            </a:pPr>
            <a:r>
              <a:rPr lang="en-US" b="1" dirty="0" smtClean="0"/>
              <a:t>Therefore, r² Cos² θ + r² sin² = (- 1)² + (-√3)²</a:t>
            </a:r>
          </a:p>
          <a:p>
            <a:pPr>
              <a:buNone/>
            </a:pPr>
            <a:r>
              <a:rPr lang="en-US" b="1" dirty="0" smtClean="0"/>
              <a:t>And tan θ = (r sin θ)/(r </a:t>
            </a:r>
            <a:r>
              <a:rPr lang="en-US" b="1" dirty="0" err="1" smtClean="0"/>
              <a:t>cos</a:t>
            </a:r>
            <a:r>
              <a:rPr lang="en-US" b="1" dirty="0" smtClean="0"/>
              <a:t> θ) = (-√3)/(-1) = √3 = tan π/3</a:t>
            </a:r>
          </a:p>
          <a:p>
            <a:pPr>
              <a:buNone/>
            </a:pPr>
            <a:r>
              <a:rPr lang="en-US" b="1" dirty="0" smtClean="0"/>
              <a:t>Or, tan θ =tan(π+ π/3) [Since, the point (- 1, – √3) </a:t>
            </a:r>
            <a:r>
              <a:rPr lang="en-US" b="1" dirty="0" err="1" smtClean="0"/>
              <a:t>lise</a:t>
            </a:r>
            <a:r>
              <a:rPr lang="en-US" b="1" dirty="0" smtClean="0"/>
              <a:t> in the third quadrant]</a:t>
            </a:r>
          </a:p>
          <a:p>
            <a:pPr>
              <a:buNone/>
            </a:pPr>
            <a:r>
              <a:rPr lang="en-US" b="1" dirty="0" smtClean="0"/>
              <a:t>Or, tan θ = tan 4π/3</a:t>
            </a:r>
          </a:p>
          <a:p>
            <a:pPr>
              <a:buNone/>
            </a:pPr>
            <a:r>
              <a:rPr lang="en-US" b="1" dirty="0" smtClean="0"/>
              <a:t>Therefore, θ = 4π/3</a:t>
            </a:r>
          </a:p>
          <a:p>
            <a:pPr>
              <a:buNone/>
            </a:pPr>
            <a:r>
              <a:rPr lang="en-US" b="1" dirty="0" smtClean="0"/>
              <a:t>Therefore, the polar co-ordinates of the point </a:t>
            </a:r>
          </a:p>
          <a:p>
            <a:pPr>
              <a:buNone/>
            </a:pPr>
            <a:r>
              <a:rPr lang="en-US" b="1" dirty="0" smtClean="0"/>
              <a:t>(- 1, – √3) are (2, 4π/3).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2 D polar plot.</a:t>
            </a:r>
            <a:endParaRPr lang="en-US" dirty="0"/>
          </a:p>
        </p:txBody>
      </p:sp>
      <p:pic>
        <p:nvPicPr>
          <p:cNvPr id="4" name="Content Placeholder 3" descr="Capture 2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2146300"/>
            <a:ext cx="6248400" cy="3781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polar axis.</a:t>
            </a:r>
            <a:endParaRPr lang="en-US" dirty="0"/>
          </a:p>
        </p:txBody>
      </p:sp>
      <p:pic>
        <p:nvPicPr>
          <p:cNvPr id="4" name="Content Placeholder 3" descr="Capture 2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414323"/>
            <a:ext cx="7467600" cy="32453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Cartesian to polar </a:t>
            </a:r>
            <a:endParaRPr lang="en-US" dirty="0"/>
          </a:p>
        </p:txBody>
      </p:sp>
      <p:pic>
        <p:nvPicPr>
          <p:cNvPr id="4" name="Content Placeholder 3" descr="Capture 2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9201" y="2590800"/>
            <a:ext cx="4500562" cy="1922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924800" cy="5635752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6600" dirty="0" smtClean="0"/>
              <a:t>Thank</a:t>
            </a:r>
          </a:p>
          <a:p>
            <a:pPr algn="ctr">
              <a:buNone/>
            </a:pPr>
            <a:r>
              <a:rPr lang="en-US" sz="16600" dirty="0" smtClean="0"/>
              <a:t>You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What are </a:t>
            </a:r>
            <a:r>
              <a:rPr lang="en-US" sz="4800" b="1" dirty="0" smtClean="0"/>
              <a:t>polar</a:t>
            </a:r>
            <a:r>
              <a:rPr lang="en-US" b="1" dirty="0" smtClean="0"/>
              <a:t> </a:t>
            </a:r>
            <a:r>
              <a:rPr lang="en-US" sz="4400" b="1" dirty="0" smtClean="0"/>
              <a:t>coordinates</a:t>
            </a:r>
            <a:r>
              <a:rPr lang="en-US" b="1" dirty="0" smtClean="0"/>
              <a:t>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 </a:t>
            </a:r>
            <a:r>
              <a:rPr lang="en-US" sz="3600" dirty="0" smtClean="0">
                <a:hlinkClick r:id="rId2" tooltip="Mathematics"/>
              </a:rPr>
              <a:t>mathematics</a:t>
            </a:r>
            <a:r>
              <a:rPr lang="en-US" sz="3600" dirty="0" smtClean="0"/>
              <a:t>, the </a:t>
            </a:r>
            <a:r>
              <a:rPr lang="en-US" sz="3600" b="1" dirty="0" smtClean="0"/>
              <a:t>polar coordinate system</a:t>
            </a:r>
            <a:r>
              <a:rPr lang="en-US" sz="3600" dirty="0" smtClean="0"/>
              <a:t> is a </a:t>
            </a:r>
            <a:r>
              <a:rPr lang="en-US" sz="3600" dirty="0" smtClean="0">
                <a:hlinkClick r:id="rId3" tooltip="Dimension"/>
              </a:rPr>
              <a:t>two-dimensional</a:t>
            </a:r>
            <a:r>
              <a:rPr lang="en-US" sz="3600" dirty="0" smtClean="0"/>
              <a:t> </a:t>
            </a:r>
            <a:r>
              <a:rPr lang="en-US" sz="3600" dirty="0" smtClean="0">
                <a:hlinkClick r:id="rId4" tooltip="Coordinate system"/>
              </a:rPr>
              <a:t>coordinate system</a:t>
            </a:r>
            <a:r>
              <a:rPr lang="en-US" sz="3600" dirty="0" smtClean="0"/>
              <a:t> in which each </a:t>
            </a:r>
            <a:r>
              <a:rPr lang="en-US" sz="3600" dirty="0" smtClean="0">
                <a:hlinkClick r:id="rId5" tooltip="Point (mathematics)"/>
              </a:rPr>
              <a:t>point</a:t>
            </a:r>
            <a:r>
              <a:rPr lang="en-US" sz="3600" dirty="0" smtClean="0"/>
              <a:t> on a </a:t>
            </a:r>
            <a:r>
              <a:rPr lang="en-US" sz="3600" dirty="0" smtClean="0">
                <a:hlinkClick r:id="rId6" tooltip="Plane (mathematics)"/>
              </a:rPr>
              <a:t>plane</a:t>
            </a:r>
            <a:r>
              <a:rPr lang="en-US" sz="3600" dirty="0" smtClean="0"/>
              <a:t> is determined by a </a:t>
            </a:r>
            <a:r>
              <a:rPr lang="en-US" sz="3600" dirty="0" smtClean="0">
                <a:hlinkClick r:id="rId7" tooltip="Distance"/>
              </a:rPr>
              <a:t>distance</a:t>
            </a:r>
            <a:r>
              <a:rPr lang="en-US" sz="3600" dirty="0" smtClean="0"/>
              <a:t> from a reference point and an </a:t>
            </a:r>
            <a:r>
              <a:rPr lang="en-US" sz="3600" dirty="0" smtClean="0">
                <a:hlinkClick r:id="rId8" tooltip="Angle"/>
              </a:rPr>
              <a:t>angle</a:t>
            </a:r>
            <a:r>
              <a:rPr lang="en-US" sz="3600" dirty="0" smtClean="0"/>
              <a:t> from a reference direction.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are </a:t>
            </a:r>
            <a:r>
              <a:rPr lang="en-US" b="1" dirty="0" err="1" smtClean="0"/>
              <a:t>cartesian</a:t>
            </a:r>
            <a:r>
              <a:rPr lang="en-US" b="1" dirty="0" smtClean="0"/>
              <a:t> coordinate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b="1" dirty="0" smtClean="0"/>
              <a:t>Cartesian coordinate system</a:t>
            </a:r>
            <a:r>
              <a:rPr lang="en-US" dirty="0" smtClean="0"/>
              <a:t> </a:t>
            </a:r>
            <a:r>
              <a:rPr lang="en-US" dirty="0" smtClean="0"/>
              <a:t> </a:t>
            </a:r>
            <a:r>
              <a:rPr lang="en-US" dirty="0" smtClean="0"/>
              <a:t>in a </a:t>
            </a:r>
            <a:r>
              <a:rPr lang="en-US" b="1" dirty="0" smtClean="0"/>
              <a:t>plane</a:t>
            </a:r>
            <a:r>
              <a:rPr lang="en-US" dirty="0" smtClean="0"/>
              <a:t> is a </a:t>
            </a:r>
            <a:r>
              <a:rPr lang="en-US" b="1" dirty="0" smtClean="0"/>
              <a:t>coordinate system</a:t>
            </a:r>
            <a:r>
              <a:rPr lang="en-US" dirty="0" smtClean="0"/>
              <a:t> that specifies each point uniquely by a pair of numerical </a:t>
            </a:r>
            <a:r>
              <a:rPr lang="en-US" b="1" dirty="0" smtClean="0"/>
              <a:t>coordinates</a:t>
            </a:r>
            <a:r>
              <a:rPr lang="en-US" dirty="0" smtClean="0"/>
              <a:t>, which are the signed distances to the point from two fixed perpendicular oriented lines, measured in the same unit of length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6" name="Picture 5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1148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Relation between </a:t>
            </a:r>
            <a:r>
              <a:rPr lang="en-US" b="1" dirty="0" err="1" smtClean="0"/>
              <a:t>cartesian</a:t>
            </a:r>
            <a:r>
              <a:rPr lang="en-US" b="1" dirty="0" smtClean="0"/>
              <a:t> and polar co-ordinates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Here we will learn to find the relation between Cartesian and Polar Co-Ordinates.</a:t>
            </a:r>
          </a:p>
          <a:p>
            <a:r>
              <a:rPr lang="en-US" dirty="0" smtClean="0"/>
              <a:t>Let XOX’ and YOY’ be a set of rectangular Cartesian axes of polar Co-ordinates through the origin O. now, consider a polar Co-ordinates system whose pole and initial line coincide respectively with the origin O and the positive x-axis of the Cartesian system. Let P be any point on the plane whose Cartesian and polar Co-ordinates are (x, y) and (r, θ) respectively. Draw PM perpendicular to OX. Then we have,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/>
          </a:bodyPr>
          <a:lstStyle/>
          <a:p>
            <a:r>
              <a:rPr lang="en-US" dirty="0" smtClean="0"/>
              <a:t>OM = x, PM = y, OP = r and &lt; MOP = θ</a:t>
            </a:r>
          </a:p>
          <a:p>
            <a:r>
              <a:rPr lang="en-US" dirty="0" smtClean="0"/>
              <a:t>Now, from the right-angled triangle MOP we get,</a:t>
            </a:r>
          </a:p>
          <a:p>
            <a:r>
              <a:rPr lang="en-US" dirty="0" smtClean="0"/>
              <a:t>x/r = </a:t>
            </a:r>
            <a:r>
              <a:rPr lang="en-US" dirty="0" err="1" smtClean="0"/>
              <a:t>cos</a:t>
            </a:r>
            <a:r>
              <a:rPr lang="en-US" dirty="0" smtClean="0"/>
              <a:t> θ     or, x = r </a:t>
            </a:r>
            <a:r>
              <a:rPr lang="en-US" dirty="0" err="1" smtClean="0"/>
              <a:t>cos</a:t>
            </a:r>
            <a:r>
              <a:rPr lang="en-US" dirty="0" smtClean="0"/>
              <a:t> θ     …… (1)</a:t>
            </a:r>
          </a:p>
          <a:p>
            <a:r>
              <a:rPr lang="en-US" dirty="0" smtClean="0"/>
              <a:t>and y/r = sin θ     or, y = r sin     …… (2)</a:t>
            </a:r>
          </a:p>
          <a:p>
            <a:r>
              <a:rPr lang="en-US" dirty="0" smtClean="0"/>
              <a:t>Again, from the right angled triangle OPM we get,</a:t>
            </a:r>
          </a:p>
          <a:p>
            <a:r>
              <a:rPr lang="en-US" dirty="0" smtClean="0"/>
              <a:t>r² = x² + y²</a:t>
            </a:r>
          </a:p>
          <a:p>
            <a:r>
              <a:rPr lang="en-US" dirty="0" smtClean="0"/>
              <a:t>or, r = √(x² + y²) …… (3)</a:t>
            </a:r>
          </a:p>
          <a:p>
            <a:r>
              <a:rPr lang="en-US" dirty="0" smtClean="0"/>
              <a:t>and tan θ = y/x or, θ = tan</a:t>
            </a:r>
            <a:r>
              <a:rPr lang="en-US" i="1" dirty="0" smtClean="0"/>
              <a:t>[Math Processing Error]−1</a:t>
            </a:r>
            <a:r>
              <a:rPr lang="en-US" dirty="0" smtClean="0"/>
              <a:t> y/x ……… (4)</a:t>
            </a:r>
          </a:p>
          <a:p>
            <a:r>
              <a:rPr lang="en-US" dirty="0" smtClean="0"/>
              <a:t>Using (3) and (4) we can find the polar Co-ordinates (r, θ) of the points whose Cartesian Co-ordinates (x, y) are given.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tesian-and-Polar-Coordinates-0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16000" y="2195512"/>
            <a:ext cx="6350000" cy="3683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larCoordinates_1000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971800" y="228600"/>
            <a:ext cx="2909887" cy="1676400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606040"/>
          <a:ext cx="6096000" cy="1645920"/>
        </p:xfrm>
        <a:graphic>
          <a:graphicData uri="http://schemas.openxmlformats.org/drawingml/2006/table">
            <a:tbl>
              <a:tblPr/>
              <a:tblGrid>
                <a:gridCol w="501650"/>
                <a:gridCol w="501650"/>
                <a:gridCol w="4591050"/>
                <a:gridCol w="501650"/>
              </a:tblGrid>
              <a:tr h="0">
                <a:tc>
                  <a:txBody>
                    <a:bodyPr/>
                    <a:lstStyle/>
                    <a:p>
                      <a:pPr algn="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/>
                        <a:t>(1)</a:t>
                      </a:r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/>
                        <a:t>(2)</a:t>
                      </a:r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834640"/>
          <a:ext cx="6096000" cy="1188720"/>
        </p:xfrm>
        <a:graphic>
          <a:graphicData uri="http://schemas.openxmlformats.org/drawingml/2006/table">
            <a:tbl>
              <a:tblPr/>
              <a:tblGrid>
                <a:gridCol w="501650"/>
                <a:gridCol w="501650"/>
                <a:gridCol w="4591050"/>
                <a:gridCol w="501650"/>
              </a:tblGrid>
              <a:tr h="0">
                <a:tc>
                  <a:txBody>
                    <a:bodyPr/>
                    <a:lstStyle/>
                    <a:p>
                      <a:pPr algn="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dirty="0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/>
                        <a:t>(3)</a:t>
                      </a:r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dirty="0"/>
                    </a:p>
                  </a:txBody>
                  <a:tcPr marL="47625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228600" y="1793878"/>
            <a:ext cx="8305800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he polar coordinates r (the radial coordinate) and (the angular coordinate, often called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polar angle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 are defined in terms of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Cartesian coordinates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by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 = r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/>
              <a:t>θ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 = r sin  </a:t>
            </a:r>
            <a:r>
              <a:rPr lang="el-GR" sz="2400" dirty="0"/>
              <a:t>θ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where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the radial distance from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Arial" pitchFamily="34" charset="0"/>
                <a:cs typeface="Arial" pitchFamily="34" charset="0"/>
                <a:hlinkClick r:id="rId5"/>
              </a:rPr>
              <a:t>origin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and is the counterclockwise angle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f</a:t>
            </a:r>
            <a:r>
              <a:rPr lang="en-US" sz="2800" dirty="0" smtClean="0"/>
              <a:t>rom </a:t>
            </a:r>
            <a:r>
              <a:rPr lang="en-US" sz="2800" dirty="0"/>
              <a:t>the </a:t>
            </a:r>
            <a:r>
              <a:rPr lang="en-US" sz="2800" i="1" dirty="0">
                <a:hlinkClick r:id="rId6"/>
              </a:rPr>
              <a:t>x</a:t>
            </a:r>
            <a:r>
              <a:rPr lang="en-US" sz="2800" dirty="0">
                <a:hlinkClick r:id="rId6"/>
              </a:rPr>
              <a:t>-axis</a:t>
            </a:r>
            <a:r>
              <a:rPr lang="en-US" sz="2800" dirty="0"/>
              <a:t>. In terms of  </a:t>
            </a:r>
            <a:r>
              <a:rPr lang="en-US" sz="2800" dirty="0" smtClean="0"/>
              <a:t>x and</a:t>
            </a:r>
            <a:r>
              <a:rPr lang="en-US" sz="2800" dirty="0"/>
              <a:t> </a:t>
            </a:r>
            <a:r>
              <a:rPr lang="en-US" sz="2800" dirty="0" smtClean="0"/>
              <a:t>y.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/>
              <a:t>r = (x</a:t>
            </a:r>
            <a:r>
              <a:rPr lang="en-US" sz="2800" dirty="0" smtClean="0"/>
              <a:t>²</a:t>
            </a:r>
            <a:r>
              <a:rPr lang="en-US" sz="2800" dirty="0" smtClean="0"/>
              <a:t> + y</a:t>
            </a:r>
            <a:r>
              <a:rPr lang="en-US" sz="2800" dirty="0" smtClean="0"/>
              <a:t>²) ½</a:t>
            </a:r>
            <a:endParaRPr lang="en-US" sz="28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2800" dirty="0" smtClean="0"/>
              <a:t>θ</a:t>
            </a:r>
            <a:r>
              <a:rPr lang="en-US" sz="2800" dirty="0" smtClean="0"/>
              <a:t> = </a:t>
            </a:r>
            <a:r>
              <a:rPr lang="en-US" sz="2800" dirty="0" err="1" smtClean="0"/>
              <a:t>Arctan</a:t>
            </a:r>
            <a:r>
              <a:rPr lang="en-US" sz="2800" dirty="0" smtClean="0"/>
              <a:t>( y / x)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   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     </a:t>
            </a:r>
            <a:r>
              <a:rPr kumimoji="0" lang="en-US" sz="2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x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740650" y="-250825"/>
            <a:ext cx="79375" cy="171450"/>
          </a:xfrm>
          <a:prstGeom prst="rect">
            <a:avLst/>
          </a:prstGeom>
          <a:noFill/>
        </p:spPr>
      </p:pic>
      <p:pic>
        <p:nvPicPr>
          <p:cNvPr id="1034" name="Picture 10" descr="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4650" y="-98425"/>
            <a:ext cx="68263" cy="171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analysis.</a:t>
            </a:r>
            <a:endParaRPr lang="en-US" dirty="0"/>
          </a:p>
        </p:txBody>
      </p:sp>
      <p:pic>
        <p:nvPicPr>
          <p:cNvPr id="4" name="Content Placeholder 3" descr="PolarCoordinatesGraphPaper_1000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0" y="1371600"/>
            <a:ext cx="5486400" cy="4419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89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 </a:t>
            </a:r>
            <a:r>
              <a:rPr lang="en-US" b="1" dirty="0" smtClean="0"/>
              <a:t>Are Some Examples of Real-Life Uses of Polar Coordinates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Some of the real-life uses of polar coordinates include avoiding collisions between vessels and other ships or natural obstructions, guiding industrial robots in various production applications and calculating groundwater flow in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radially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symmetric wells. Polar coordinates can also be used to determine the best audio pickup patterns for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cardioid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microphones. Calculations involving aircraft navigation, gravitational fields and radio antennae are additional applications in which polar coordinates are used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318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POLAR COORDINATES.</vt:lpstr>
      <vt:lpstr>What are polar coordinates? </vt:lpstr>
      <vt:lpstr>What are cartesian coordinate ?</vt:lpstr>
      <vt:lpstr>Relation between cartesian and polar co-ordinates.</vt:lpstr>
      <vt:lpstr>Slide 5</vt:lpstr>
      <vt:lpstr>Slide 6</vt:lpstr>
      <vt:lpstr>Slide 7</vt:lpstr>
      <vt:lpstr>Angle analysis.</vt:lpstr>
      <vt:lpstr>                  What Are Some Examples of Real-Life Uses of Polar Coordinates?</vt:lpstr>
      <vt:lpstr>The cartesian co-ordinates of a point are (- 1, -√3); find its polar co-ordinates.</vt:lpstr>
      <vt:lpstr>Create a 2 D polar plot.</vt:lpstr>
      <vt:lpstr>Display polar axis.</vt:lpstr>
      <vt:lpstr>Cartesian to polar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 COORDINATES.</dc:title>
  <dc:creator>500052360</dc:creator>
  <cp:lastModifiedBy>500052360</cp:lastModifiedBy>
  <cp:revision>1</cp:revision>
  <dcterms:created xsi:type="dcterms:W3CDTF">2021-04-23T06:41:29Z</dcterms:created>
  <dcterms:modified xsi:type="dcterms:W3CDTF">2021-04-23T07:43:35Z</dcterms:modified>
</cp:coreProperties>
</file>