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72" r:id="rId4"/>
    <p:sldId id="263" r:id="rId5"/>
    <p:sldId id="273" r:id="rId6"/>
    <p:sldId id="259" r:id="rId7"/>
    <p:sldId id="257" r:id="rId8"/>
    <p:sldId id="261" r:id="rId9"/>
    <p:sldId id="264" r:id="rId10"/>
    <p:sldId id="268" r:id="rId11"/>
    <p:sldId id="271" r:id="rId12"/>
    <p:sldId id="258"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86" autoAdjust="0"/>
    <p:restoredTop sz="94737" autoAdjust="0"/>
  </p:normalViewPr>
  <p:slideViewPr>
    <p:cSldViewPr>
      <p:cViewPr>
        <p:scale>
          <a:sx n="59" d="100"/>
          <a:sy n="59" d="100"/>
        </p:scale>
        <p:origin x="-950"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541E80-BAE9-4265-B853-C8242CE6CD22}"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41E80-BAE9-4265-B853-C8242CE6CD22}"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41E80-BAE9-4265-B853-C8242CE6CD22}"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41E80-BAE9-4265-B853-C8242CE6CD22}"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541E80-BAE9-4265-B853-C8242CE6CD22}" type="datetimeFigureOut">
              <a:rPr lang="en-US" smtClean="0"/>
              <a:pPr/>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541E80-BAE9-4265-B853-C8242CE6CD22}" type="datetimeFigureOut">
              <a:rPr lang="en-US" smtClean="0"/>
              <a:pPr/>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541E80-BAE9-4265-B853-C8242CE6CD22}" type="datetimeFigureOut">
              <a:rPr lang="en-US" smtClean="0"/>
              <a:pPr/>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541E80-BAE9-4265-B853-C8242CE6CD22}" type="datetimeFigureOut">
              <a:rPr lang="en-US" smtClean="0"/>
              <a:pPr/>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41E80-BAE9-4265-B853-C8242CE6CD22}" type="datetimeFigureOut">
              <a:rPr lang="en-US" smtClean="0"/>
              <a:pPr/>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541E80-BAE9-4265-B853-C8242CE6CD22}" type="datetimeFigureOut">
              <a:rPr lang="en-US" smtClean="0"/>
              <a:pPr/>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541E80-BAE9-4265-B853-C8242CE6CD22}" type="datetimeFigureOut">
              <a:rPr lang="en-US" smtClean="0"/>
              <a:pPr/>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D5DBF-7141-4D49-A67F-956F959B09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41E80-BAE9-4265-B853-C8242CE6CD22}" type="datetimeFigureOut">
              <a:rPr lang="en-US" smtClean="0"/>
              <a:pPr/>
              <a:t>4/21/2021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D5DBF-7141-4D49-A67F-956F959B09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1.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3914591 (1).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14282" y="214290"/>
            <a:ext cx="8715436" cy="6429420"/>
          </a:xfrm>
          <a:ln w="38100">
            <a:solidFill>
              <a:schemeClr val="tx1"/>
            </a:solidFill>
          </a:ln>
        </p:spPr>
        <p:txBody>
          <a:bodyPr>
            <a:normAutofit/>
          </a:bodyPr>
          <a:lstStyle/>
          <a:p>
            <a:r>
              <a:rPr lang="en-IN" sz="5400" b="1" u="sng" dirty="0"/>
              <a:t/>
            </a:r>
            <a:br>
              <a:rPr lang="en-IN" sz="5400" b="1" u="sng" dirty="0"/>
            </a:br>
            <a:r>
              <a:rPr lang="en-IN" sz="5400" b="1" u="sng" dirty="0"/>
              <a:t/>
            </a:r>
            <a:br>
              <a:rPr lang="en-IN" sz="5400" b="1" u="sng" dirty="0"/>
            </a:br>
            <a:r>
              <a:rPr lang="en-IN" sz="5400" b="1" u="sng" dirty="0"/>
              <a:t/>
            </a:r>
            <a:br>
              <a:rPr lang="en-IN" sz="5400" b="1" u="sng" dirty="0"/>
            </a:br>
            <a:r>
              <a:rPr lang="en-IN" sz="5400" b="1" u="sng" dirty="0"/>
              <a:t/>
            </a:r>
            <a:br>
              <a:rPr lang="en-IN" sz="5400" b="1" u="sng" dirty="0"/>
            </a:br>
            <a:r>
              <a:rPr lang="en-IN" sz="5400" b="1" u="sng" dirty="0"/>
              <a:t/>
            </a:r>
            <a:br>
              <a:rPr lang="en-IN" sz="5400" b="1" u="sng" dirty="0"/>
            </a:br>
            <a:r>
              <a:rPr lang="en-IN" sz="5400" b="1" u="sng" dirty="0"/>
              <a:t> </a:t>
            </a:r>
            <a:endParaRPr lang="en-US" sz="5400" b="1" u="sng" dirty="0"/>
          </a:p>
        </p:txBody>
      </p:sp>
      <p:sp>
        <p:nvSpPr>
          <p:cNvPr id="5" name="TextBox 4"/>
          <p:cNvSpPr txBox="1"/>
          <p:nvPr/>
        </p:nvSpPr>
        <p:spPr>
          <a:xfrm>
            <a:off x="571473" y="714356"/>
            <a:ext cx="8072494" cy="4216539"/>
          </a:xfrm>
          <a:prstGeom prst="rect">
            <a:avLst/>
          </a:prstGeom>
          <a:noFill/>
        </p:spPr>
        <p:txBody>
          <a:bodyPr wrap="square" rtlCol="0">
            <a:spAutoFit/>
          </a:bodyPr>
          <a:lstStyle/>
          <a:p>
            <a:r>
              <a:rPr lang="en-US" sz="5400" b="1" u="sng" dirty="0" smtClean="0"/>
              <a:t>Submitted by: </a:t>
            </a:r>
          </a:p>
          <a:p>
            <a:r>
              <a:rPr lang="en-US" sz="4000" dirty="0" smtClean="0"/>
              <a:t>Mahek Khurana   :   MAT/19/63</a:t>
            </a:r>
          </a:p>
          <a:p>
            <a:r>
              <a:rPr lang="en-US" sz="4000" dirty="0" smtClean="0"/>
              <a:t>Priya Tyagi             :   MAT/19/64</a:t>
            </a:r>
          </a:p>
          <a:p>
            <a:endParaRPr lang="en-US" sz="4000" dirty="0" smtClean="0"/>
          </a:p>
          <a:p>
            <a:r>
              <a:rPr lang="en-US" sz="5400" b="1" u="sng" dirty="0" smtClean="0"/>
              <a:t>Submitted to : </a:t>
            </a:r>
          </a:p>
          <a:p>
            <a:r>
              <a:rPr lang="en-US" sz="4000" dirty="0" smtClean="0"/>
              <a:t>Dr. Ramita Sahni Ma’am</a:t>
            </a:r>
            <a:endParaRPr lang="en-US" sz="40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5369021.jpg"/>
          <p:cNvPicPr>
            <a:picLocks noGrp="1" noChangeAspect="1"/>
          </p:cNvPicPr>
          <p:nvPr>
            <p:ph idx="1"/>
          </p:nvPr>
        </p:nvPicPr>
        <p:blipFill>
          <a:blip r:embed="rId2"/>
          <a:stretch>
            <a:fillRect/>
          </a:stretch>
        </p:blipFill>
        <p:spPr>
          <a:xfrm rot="10800000">
            <a:off x="0" y="0"/>
            <a:ext cx="9144000" cy="6858000"/>
          </a:xfrm>
          <a:ln w="76200">
            <a:solidFill>
              <a:schemeClr val="tx1"/>
            </a:solidFill>
          </a:ln>
        </p:spPr>
      </p:pic>
      <p:sp>
        <p:nvSpPr>
          <p:cNvPr id="2" name="Title 1"/>
          <p:cNvSpPr>
            <a:spLocks noGrp="1"/>
          </p:cNvSpPr>
          <p:nvPr>
            <p:ph type="title"/>
          </p:nvPr>
        </p:nvSpPr>
        <p:spPr>
          <a:xfrm>
            <a:off x="214282" y="142852"/>
            <a:ext cx="8643998" cy="6500858"/>
          </a:xfrm>
          <a:ln w="38100">
            <a:solidFill>
              <a:schemeClr val="tx1"/>
            </a:solidFill>
          </a:ln>
        </p:spPr>
        <p:txBody>
          <a:bodyPr anchor="ctr">
            <a:noAutofit/>
          </a:bodyPr>
          <a:lstStyle/>
          <a:p>
            <a:pPr fontAlgn="base"/>
            <a:r>
              <a:rPr lang="en-IN" sz="5400" b="1" u="sng" dirty="0">
                <a:solidFill>
                  <a:schemeClr val="tx1">
                    <a:lumMod val="95000"/>
                    <a:lumOff val="5000"/>
                  </a:schemeClr>
                </a:solidFill>
              </a:rPr>
              <a:t/>
            </a:r>
            <a:br>
              <a:rPr lang="en-IN" sz="5400" b="1" u="sng" dirty="0">
                <a:solidFill>
                  <a:schemeClr val="tx1">
                    <a:lumMod val="95000"/>
                    <a:lumOff val="5000"/>
                  </a:schemeClr>
                </a:solidFill>
              </a:rPr>
            </a:br>
            <a:r>
              <a:rPr lang="en-IN" sz="5400" b="1" dirty="0">
                <a:solidFill>
                  <a:schemeClr val="tx1">
                    <a:lumMod val="95000"/>
                    <a:lumOff val="5000"/>
                  </a:schemeClr>
                </a:solidFill>
              </a:rPr>
              <a:t>    </a:t>
            </a:r>
            <a:r>
              <a:rPr lang="en-IN" sz="5400" b="1" u="sng" dirty="0">
                <a:solidFill>
                  <a:schemeClr val="tx1">
                    <a:lumMod val="95000"/>
                    <a:lumOff val="5000"/>
                  </a:schemeClr>
                </a:solidFill>
              </a:rPr>
              <a:t>Adding and Removing list                                                                             elements :</a:t>
            </a:r>
            <a:br>
              <a:rPr lang="en-IN" sz="5400" b="1" u="sng" dirty="0">
                <a:solidFill>
                  <a:schemeClr val="tx1">
                    <a:lumMod val="95000"/>
                    <a:lumOff val="5000"/>
                  </a:schemeClr>
                </a:solidFill>
              </a:rPr>
            </a:br>
            <a:r>
              <a:rPr lang="en-US" sz="3200" b="1" u="sng" dirty="0"/>
              <a:t>Adding new element</a:t>
            </a:r>
            <a:r>
              <a:rPr lang="en-US" sz="3200" b="1" dirty="0"/>
              <a:t> :</a:t>
            </a:r>
            <a:r>
              <a:rPr lang="en-US" b="1" dirty="0"/>
              <a:t> </a:t>
            </a:r>
            <a:r>
              <a:rPr lang="en-US" sz="2800" dirty="0"/>
              <a:t>We can add a new element by assigning it to an </a:t>
            </a:r>
            <a:r>
              <a:rPr lang="en-US" sz="2800" b="1" dirty="0">
                <a:solidFill>
                  <a:srgbClr val="FF0000"/>
                </a:solidFill>
              </a:rPr>
              <a:t>unused index</a:t>
            </a:r>
            <a:r>
              <a:rPr lang="en-US" sz="2800" dirty="0"/>
              <a:t>.</a:t>
            </a:r>
            <a:r>
              <a:rPr lang="en-US" sz="1800" dirty="0"/>
              <a:t/>
            </a:r>
            <a:br>
              <a:rPr lang="en-US" sz="1800" dirty="0"/>
            </a:br>
            <a:r>
              <a:rPr lang="en-US" sz="3200" b="1" u="sng" dirty="0"/>
              <a:t>Removing list element</a:t>
            </a:r>
            <a:r>
              <a:rPr lang="en-US" sz="3200" b="1" dirty="0"/>
              <a:t> :  </a:t>
            </a:r>
            <a:r>
              <a:rPr lang="en-US" sz="2800" dirty="0"/>
              <a:t>We can delete a element by reassigning it to </a:t>
            </a:r>
            <a:r>
              <a:rPr lang="en-US" sz="2800" b="1" dirty="0">
                <a:solidFill>
                  <a:srgbClr val="FF0000"/>
                </a:solidFill>
              </a:rPr>
              <a:t>NULL</a:t>
            </a:r>
            <a:r>
              <a:rPr lang="en-US" sz="2800" dirty="0"/>
              <a:t>.</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endParaRPr lang="en-US" sz="2800" b="1" u="sng" dirty="0">
              <a:solidFill>
                <a:schemeClr val="tx1">
                  <a:lumMod val="95000"/>
                  <a:lumOff val="5000"/>
                </a:schemeClr>
              </a:solidFill>
            </a:endParaRPr>
          </a:p>
        </p:txBody>
      </p:sp>
      <p:sp>
        <p:nvSpPr>
          <p:cNvPr id="6" name="Rectangle 5"/>
          <p:cNvSpPr/>
          <p:nvPr/>
        </p:nvSpPr>
        <p:spPr>
          <a:xfrm>
            <a:off x="357158" y="1857365"/>
            <a:ext cx="8501122" cy="646331"/>
          </a:xfrm>
          <a:prstGeom prst="rect">
            <a:avLst/>
          </a:prstGeom>
        </p:spPr>
        <p:txBody>
          <a:bodyPr wrap="square">
            <a:spAutoFit/>
          </a:bodyPr>
          <a:lstStyle/>
          <a:p>
            <a:pPr fontAlgn="base"/>
            <a:r>
              <a:rPr lang="en-US" dirty="0"/>
              <a:t/>
            </a:r>
            <a:br>
              <a:rPr lang="en-US" dirty="0"/>
            </a:br>
            <a:endParaRPr lang="en-US" dirty="0"/>
          </a:p>
        </p:txBody>
      </p:sp>
      <p:pic>
        <p:nvPicPr>
          <p:cNvPr id="9" name="Picture 8" descr="Screenshot 2021-04-20 023225.png"/>
          <p:cNvPicPr>
            <a:picLocks noChangeAspect="1"/>
          </p:cNvPicPr>
          <p:nvPr/>
        </p:nvPicPr>
        <p:blipFill>
          <a:blip r:embed="rId3"/>
          <a:stretch>
            <a:fillRect/>
          </a:stretch>
        </p:blipFill>
        <p:spPr>
          <a:xfrm>
            <a:off x="4857752" y="5572140"/>
            <a:ext cx="3786214" cy="928694"/>
          </a:xfrm>
          <a:prstGeom prst="rect">
            <a:avLst/>
          </a:prstGeom>
        </p:spPr>
      </p:pic>
      <p:pic>
        <p:nvPicPr>
          <p:cNvPr id="11" name="Picture 10" descr="Screenshot 2021-04-20 022926.png"/>
          <p:cNvPicPr>
            <a:picLocks noChangeAspect="1"/>
          </p:cNvPicPr>
          <p:nvPr/>
        </p:nvPicPr>
        <p:blipFill>
          <a:blip r:embed="rId4"/>
          <a:stretch>
            <a:fillRect/>
          </a:stretch>
        </p:blipFill>
        <p:spPr>
          <a:xfrm>
            <a:off x="357158" y="3857628"/>
            <a:ext cx="4286280" cy="2643206"/>
          </a:xfrm>
          <a:prstGeom prst="rect">
            <a:avLst/>
          </a:prstGeom>
          <a:solidFill>
            <a:schemeClr val="accent6">
              <a:lumMod val="40000"/>
              <a:lumOff val="60000"/>
            </a:schemeClr>
          </a:solidFill>
          <a:ln>
            <a:solidFill>
              <a:schemeClr val="accent2">
                <a:lumMod val="60000"/>
                <a:lumOff val="40000"/>
              </a:schemeClr>
            </a:solidFill>
          </a:ln>
        </p:spPr>
      </p:pic>
      <p:pic>
        <p:nvPicPr>
          <p:cNvPr id="13" name="Picture 12" descr="Screenshot 2021-04-20 023823.png"/>
          <p:cNvPicPr>
            <a:picLocks noChangeAspect="1"/>
          </p:cNvPicPr>
          <p:nvPr/>
        </p:nvPicPr>
        <p:blipFill>
          <a:blip r:embed="rId5"/>
          <a:stretch>
            <a:fillRect/>
          </a:stretch>
        </p:blipFill>
        <p:spPr>
          <a:xfrm>
            <a:off x="4857752" y="3857628"/>
            <a:ext cx="3786214" cy="1714512"/>
          </a:xfrm>
          <a:prstGeom prst="rect">
            <a:avLst/>
          </a:prstGeom>
          <a:ln>
            <a:solidFill>
              <a:schemeClr val="bg1"/>
            </a:solidFill>
          </a:ln>
        </p:spPr>
      </p:pic>
      <p:pic>
        <p:nvPicPr>
          <p:cNvPr id="2052" name="Picture 4" descr="C:\Users\BABA\AppData\Local\Microsoft\Windows\INetCache\IE\JELBVDLJ\1024px-192-detective-2.svg[1].png"/>
          <p:cNvPicPr>
            <a:picLocks noChangeAspect="1" noChangeArrowheads="1"/>
          </p:cNvPicPr>
          <p:nvPr/>
        </p:nvPicPr>
        <p:blipFill>
          <a:blip r:embed="rId6" cstate="print"/>
          <a:srcRect/>
          <a:stretch>
            <a:fillRect/>
          </a:stretch>
        </p:blipFill>
        <p:spPr bwMode="auto">
          <a:xfrm>
            <a:off x="5929322" y="785794"/>
            <a:ext cx="1428760" cy="1428760"/>
          </a:xfrm>
          <a:prstGeom prst="rect">
            <a:avLst/>
          </a:prstGeom>
          <a:noFill/>
        </p:spPr>
      </p:pic>
      <p:sp>
        <p:nvSpPr>
          <p:cNvPr id="16" name="Rectangular Callout 15"/>
          <p:cNvSpPr/>
          <p:nvPr/>
        </p:nvSpPr>
        <p:spPr>
          <a:xfrm>
            <a:off x="3143240" y="5857892"/>
            <a:ext cx="1357322"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INPUT</a:t>
            </a:r>
          </a:p>
        </p:txBody>
      </p:sp>
      <p:sp>
        <p:nvSpPr>
          <p:cNvPr id="17" name="Rectangular Callout 16"/>
          <p:cNvSpPr/>
          <p:nvPr/>
        </p:nvSpPr>
        <p:spPr>
          <a:xfrm>
            <a:off x="6929454" y="4286256"/>
            <a:ext cx="1428760"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OUTPUT</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5368972.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14282" y="142852"/>
            <a:ext cx="8715436" cy="6500858"/>
          </a:xfrm>
          <a:ln w="38100">
            <a:solidFill>
              <a:schemeClr val="tx1"/>
            </a:solidFill>
          </a:ln>
        </p:spPr>
        <p:txBody>
          <a:bodyPr>
            <a:normAutofit fontScale="90000"/>
          </a:bodyPr>
          <a:lstStyle/>
          <a:p>
            <a:pPr algn="l"/>
            <a:r>
              <a:rPr lang="en-IN" sz="6000" b="1" dirty="0"/>
              <a:t>    </a:t>
            </a:r>
            <a:r>
              <a:rPr lang="en-IN" sz="6000" b="1" u="sng" dirty="0"/>
              <a:t>Joining two lists :</a:t>
            </a:r>
            <a:r>
              <a:rPr lang="en-IN" sz="5400" b="1" u="sng" dirty="0"/>
              <a:t/>
            </a:r>
            <a:br>
              <a:rPr lang="en-IN" sz="5400" b="1" u="sng" dirty="0"/>
            </a:br>
            <a:r>
              <a:rPr lang="en-IN" sz="5400" b="1" u="sng" dirty="0"/>
              <a:t/>
            </a:r>
            <a:br>
              <a:rPr lang="en-IN" sz="5400" b="1" u="sng" dirty="0"/>
            </a:br>
            <a:r>
              <a:rPr lang="en-US" sz="3600" b="1" u="sng" dirty="0"/>
              <a:t>Joining two or more lists </a:t>
            </a:r>
            <a:r>
              <a:rPr lang="en-US" sz="3600" dirty="0"/>
              <a:t>: </a:t>
            </a:r>
            <a:r>
              <a:rPr lang="en-US" sz="3100" dirty="0"/>
              <a:t>There are several ways to join, or concatenate, two or more lists in R.</a:t>
            </a:r>
            <a:br>
              <a:rPr lang="en-US" sz="3100" dirty="0"/>
            </a:br>
            <a:r>
              <a:rPr lang="en-US" sz="3100" dirty="0"/>
              <a:t>The most common way is to use the </a:t>
            </a:r>
            <a:r>
              <a:rPr lang="en-US" sz="3100" b="1" dirty="0">
                <a:solidFill>
                  <a:srgbClr val="FF0000"/>
                </a:solidFill>
              </a:rPr>
              <a:t>c() function</a:t>
            </a:r>
            <a:r>
              <a:rPr lang="en-US" sz="3100" dirty="0"/>
              <a:t>, which combines two elements together:</a:t>
            </a:r>
            <a:br>
              <a:rPr lang="en-US" sz="3100" dirty="0"/>
            </a:br>
            <a:r>
              <a:rPr lang="en-US" sz="3100" dirty="0"/>
              <a:t/>
            </a:r>
            <a:br>
              <a:rPr lang="en-US" sz="3100" dirty="0"/>
            </a:br>
            <a:r>
              <a:rPr lang="en-US" sz="3100" dirty="0"/>
              <a:t/>
            </a:r>
            <a:br>
              <a:rPr lang="en-US" sz="3100" dirty="0"/>
            </a:br>
            <a:r>
              <a:rPr lang="en-US" sz="3100" dirty="0"/>
              <a:t/>
            </a:r>
            <a:br>
              <a:rPr lang="en-US" sz="3100" dirty="0"/>
            </a:br>
            <a:r>
              <a:rPr lang="en-US" sz="3100" dirty="0"/>
              <a:t/>
            </a:r>
            <a:br>
              <a:rPr lang="en-US" sz="3100" dirty="0"/>
            </a:br>
            <a:r>
              <a:rPr lang="en-US" sz="3100" dirty="0"/>
              <a:t/>
            </a:r>
            <a:br>
              <a:rPr lang="en-US" sz="3100" dirty="0"/>
            </a:br>
            <a:r>
              <a:rPr lang="en-US" sz="3100" dirty="0"/>
              <a:t/>
            </a:r>
            <a:br>
              <a:rPr lang="en-US" sz="3100" dirty="0"/>
            </a:br>
            <a:r>
              <a:rPr lang="en-US" sz="3100" dirty="0"/>
              <a:t/>
            </a:r>
            <a:br>
              <a:rPr lang="en-US" sz="3100" dirty="0"/>
            </a:br>
            <a:endParaRPr lang="en-US" sz="3100" b="1" u="sng" dirty="0"/>
          </a:p>
        </p:txBody>
      </p:sp>
      <p:pic>
        <p:nvPicPr>
          <p:cNvPr id="5" name="Picture 4" descr="Screenshot 2021-04-20 025950.png"/>
          <p:cNvPicPr>
            <a:picLocks noChangeAspect="1"/>
          </p:cNvPicPr>
          <p:nvPr/>
        </p:nvPicPr>
        <p:blipFill>
          <a:blip r:embed="rId3"/>
          <a:stretch>
            <a:fillRect/>
          </a:stretch>
        </p:blipFill>
        <p:spPr>
          <a:xfrm>
            <a:off x="357158" y="3357562"/>
            <a:ext cx="8418823" cy="1214446"/>
          </a:xfrm>
          <a:prstGeom prst="rect">
            <a:avLst/>
          </a:prstGeom>
          <a:ln>
            <a:solidFill>
              <a:schemeClr val="accent6">
                <a:lumMod val="60000"/>
                <a:lumOff val="40000"/>
              </a:schemeClr>
            </a:solidFill>
          </a:ln>
        </p:spPr>
      </p:pic>
      <p:pic>
        <p:nvPicPr>
          <p:cNvPr id="1026" name="Picture 2" descr="C:\Users\BABA\AppData\Local\Microsoft\Windows\INetCache\IE\JELBVDLJ\1024px-192-detective-2.svg[1].png"/>
          <p:cNvPicPr>
            <a:picLocks noChangeAspect="1" noChangeArrowheads="1"/>
          </p:cNvPicPr>
          <p:nvPr/>
        </p:nvPicPr>
        <p:blipFill>
          <a:blip r:embed="rId4" cstate="print"/>
          <a:srcRect/>
          <a:stretch>
            <a:fillRect/>
          </a:stretch>
        </p:blipFill>
        <p:spPr bwMode="auto">
          <a:xfrm flipH="1">
            <a:off x="5786446" y="142852"/>
            <a:ext cx="1714512" cy="1571612"/>
          </a:xfrm>
          <a:prstGeom prst="rect">
            <a:avLst/>
          </a:prstGeom>
          <a:noFill/>
        </p:spPr>
      </p:pic>
      <p:pic>
        <p:nvPicPr>
          <p:cNvPr id="7" name="Picture 6" descr="Screenshot 2021-04-20 031417.png"/>
          <p:cNvPicPr>
            <a:picLocks noChangeAspect="1"/>
          </p:cNvPicPr>
          <p:nvPr/>
        </p:nvPicPr>
        <p:blipFill>
          <a:blip r:embed="rId5"/>
          <a:stretch>
            <a:fillRect/>
          </a:stretch>
        </p:blipFill>
        <p:spPr>
          <a:xfrm>
            <a:off x="357158" y="4643446"/>
            <a:ext cx="8429684" cy="1214446"/>
          </a:xfrm>
          <a:prstGeom prst="rect">
            <a:avLst/>
          </a:prstGeom>
        </p:spPr>
      </p:pic>
      <p:pic>
        <p:nvPicPr>
          <p:cNvPr id="8" name="Picture 7" descr="Screenshot 2021-04-20 031521.png"/>
          <p:cNvPicPr>
            <a:picLocks noChangeAspect="1"/>
          </p:cNvPicPr>
          <p:nvPr/>
        </p:nvPicPr>
        <p:blipFill>
          <a:blip r:embed="rId6"/>
          <a:stretch>
            <a:fillRect/>
          </a:stretch>
        </p:blipFill>
        <p:spPr>
          <a:xfrm>
            <a:off x="357158" y="5857892"/>
            <a:ext cx="8429684" cy="709703"/>
          </a:xfrm>
          <a:prstGeom prst="rect">
            <a:avLst/>
          </a:prstGeom>
        </p:spPr>
      </p:pic>
      <p:sp>
        <p:nvSpPr>
          <p:cNvPr id="9" name="Rectangular Callout 8"/>
          <p:cNvSpPr/>
          <p:nvPr/>
        </p:nvSpPr>
        <p:spPr>
          <a:xfrm>
            <a:off x="6929454" y="3857628"/>
            <a:ext cx="1500198"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INPUT</a:t>
            </a:r>
          </a:p>
        </p:txBody>
      </p:sp>
      <p:sp>
        <p:nvSpPr>
          <p:cNvPr id="10" name="Rectangular Callout 9"/>
          <p:cNvSpPr/>
          <p:nvPr/>
        </p:nvSpPr>
        <p:spPr>
          <a:xfrm>
            <a:off x="7000892" y="5715016"/>
            <a:ext cx="1500198"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OUTPUT</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3914634.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14282" y="214290"/>
            <a:ext cx="8715436" cy="6429420"/>
          </a:xfrm>
          <a:ln w="38100">
            <a:solidFill>
              <a:schemeClr val="tx1"/>
            </a:solidFill>
          </a:ln>
        </p:spPr>
        <p:txBody>
          <a:bodyPr>
            <a:normAutofit/>
          </a:bodyPr>
          <a:lstStyle/>
          <a:p>
            <a:pPr algn="l"/>
            <a:r>
              <a:rPr lang="en-IN" sz="5400" b="1" u="sng" dirty="0"/>
              <a:t>Converting list to Vector :</a:t>
            </a:r>
            <a:br>
              <a:rPr lang="en-IN" sz="5400" b="1" u="sng" dirty="0"/>
            </a:br>
            <a:r>
              <a:rPr lang="en-IN" sz="5400" b="1" u="sng" dirty="0"/>
              <a:t/>
            </a:r>
            <a:br>
              <a:rPr lang="en-IN" sz="5400" b="1" u="sng" dirty="0"/>
            </a:br>
            <a:r>
              <a:rPr lang="en-IN" sz="3200" b="1" u="sng" dirty="0"/>
              <a:t>Converting</a:t>
            </a:r>
            <a:r>
              <a:rPr lang="en-IN" sz="3200" b="1" dirty="0"/>
              <a:t> : </a:t>
            </a:r>
            <a:r>
              <a:rPr lang="en-US" sz="2400" dirty="0"/>
              <a:t>A list can be converted to a vector so that the elements of the vector can be used for further manipulation. All the arithmetic operations on vectors can be applied after the list is converted into vector. To do this conversion, we can use the </a:t>
            </a:r>
            <a:r>
              <a:rPr lang="en-US" sz="2400" b="1" i="1" dirty="0">
                <a:solidFill>
                  <a:srgbClr val="FF0000"/>
                </a:solidFill>
              </a:rPr>
              <a:t>unlist()</a:t>
            </a:r>
            <a:r>
              <a:rPr lang="en-US" sz="2400" b="1" dirty="0">
                <a:solidFill>
                  <a:srgbClr val="FF0000"/>
                </a:solidFill>
              </a:rPr>
              <a:t> function</a:t>
            </a:r>
            <a:r>
              <a:rPr lang="en-US" sz="2400" dirty="0"/>
              <a:t>. It takes the list as input and produces a vector.</a:t>
            </a:r>
            <a:br>
              <a:rPr lang="en-US" sz="2400" dirty="0"/>
            </a:br>
            <a:r>
              <a:rPr lang="en-IN" sz="5400" b="1" u="sng" dirty="0"/>
              <a:t/>
            </a:r>
            <a:br>
              <a:rPr lang="en-IN" sz="5400" b="1" u="sng" dirty="0"/>
            </a:br>
            <a:r>
              <a:rPr lang="en-IN" sz="5400" b="1" u="sng" dirty="0"/>
              <a:t/>
            </a:r>
            <a:br>
              <a:rPr lang="en-IN" sz="5400" b="1" u="sng" dirty="0"/>
            </a:br>
            <a:endParaRPr lang="en-US" sz="5400" b="1" u="sng" dirty="0"/>
          </a:p>
        </p:txBody>
      </p:sp>
      <p:pic>
        <p:nvPicPr>
          <p:cNvPr id="1032" name="Picture 8" descr="C:\Users\BABA\AppData\Local\Microsoft\Windows\INetCache\IE\HX19Q0OH\512px-192-detective-2.svg[1].png"/>
          <p:cNvPicPr>
            <a:picLocks noChangeAspect="1" noChangeArrowheads="1"/>
          </p:cNvPicPr>
          <p:nvPr/>
        </p:nvPicPr>
        <p:blipFill>
          <a:blip r:embed="rId3" cstate="print"/>
          <a:srcRect/>
          <a:stretch>
            <a:fillRect/>
          </a:stretch>
        </p:blipFill>
        <p:spPr bwMode="auto">
          <a:xfrm>
            <a:off x="7358082" y="285728"/>
            <a:ext cx="1638604" cy="1500198"/>
          </a:xfrm>
          <a:prstGeom prst="rect">
            <a:avLst/>
          </a:prstGeom>
          <a:noFill/>
        </p:spPr>
      </p:pic>
      <p:pic>
        <p:nvPicPr>
          <p:cNvPr id="12" name="Picture 11" descr="vector1.png"/>
          <p:cNvPicPr>
            <a:picLocks noChangeAspect="1"/>
          </p:cNvPicPr>
          <p:nvPr/>
        </p:nvPicPr>
        <p:blipFill>
          <a:blip r:embed="rId4"/>
          <a:stretch>
            <a:fillRect/>
          </a:stretch>
        </p:blipFill>
        <p:spPr>
          <a:xfrm>
            <a:off x="357158" y="4143380"/>
            <a:ext cx="3000396" cy="2329025"/>
          </a:xfrm>
          <a:prstGeom prst="rect">
            <a:avLst/>
          </a:prstGeom>
        </p:spPr>
      </p:pic>
      <p:pic>
        <p:nvPicPr>
          <p:cNvPr id="13" name="Picture 12" descr="vector2.png"/>
          <p:cNvPicPr>
            <a:picLocks noChangeAspect="1"/>
          </p:cNvPicPr>
          <p:nvPr/>
        </p:nvPicPr>
        <p:blipFill>
          <a:blip r:embed="rId5"/>
          <a:stretch>
            <a:fillRect/>
          </a:stretch>
        </p:blipFill>
        <p:spPr>
          <a:xfrm>
            <a:off x="3500431" y="4143380"/>
            <a:ext cx="2714644" cy="1143008"/>
          </a:xfrm>
          <a:prstGeom prst="rect">
            <a:avLst/>
          </a:prstGeom>
        </p:spPr>
      </p:pic>
      <p:pic>
        <p:nvPicPr>
          <p:cNvPr id="14" name="Picture 13" descr="vector3.png"/>
          <p:cNvPicPr>
            <a:picLocks noChangeAspect="1"/>
          </p:cNvPicPr>
          <p:nvPr/>
        </p:nvPicPr>
        <p:blipFill>
          <a:blip r:embed="rId6"/>
          <a:stretch>
            <a:fillRect/>
          </a:stretch>
        </p:blipFill>
        <p:spPr>
          <a:xfrm>
            <a:off x="3500430" y="5286388"/>
            <a:ext cx="2714644" cy="1143008"/>
          </a:xfrm>
          <a:prstGeom prst="rect">
            <a:avLst/>
          </a:prstGeom>
        </p:spPr>
      </p:pic>
      <p:pic>
        <p:nvPicPr>
          <p:cNvPr id="15" name="Picture 14" descr="vector 4.png"/>
          <p:cNvPicPr>
            <a:picLocks noChangeAspect="1"/>
          </p:cNvPicPr>
          <p:nvPr/>
        </p:nvPicPr>
        <p:blipFill>
          <a:blip r:embed="rId7"/>
          <a:stretch>
            <a:fillRect/>
          </a:stretch>
        </p:blipFill>
        <p:spPr>
          <a:xfrm>
            <a:off x="6357950" y="4143380"/>
            <a:ext cx="2427158" cy="2286016"/>
          </a:xfrm>
          <a:prstGeom prst="rect">
            <a:avLst/>
          </a:prstGeom>
        </p:spPr>
      </p:pic>
      <p:sp>
        <p:nvSpPr>
          <p:cNvPr id="16" name="Rectangular Callout 15"/>
          <p:cNvSpPr/>
          <p:nvPr/>
        </p:nvSpPr>
        <p:spPr>
          <a:xfrm>
            <a:off x="2285984" y="5286388"/>
            <a:ext cx="928694" cy="357190"/>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INPUT</a:t>
            </a:r>
            <a:endParaRPr lang="en-US" b="1" dirty="0">
              <a:solidFill>
                <a:schemeClr val="tx1"/>
              </a:solidFill>
            </a:endParaRPr>
          </a:p>
        </p:txBody>
      </p:sp>
      <p:sp>
        <p:nvSpPr>
          <p:cNvPr id="17" name="Rectangular Callout 16"/>
          <p:cNvSpPr/>
          <p:nvPr/>
        </p:nvSpPr>
        <p:spPr>
          <a:xfrm>
            <a:off x="4929190" y="4500570"/>
            <a:ext cx="1000132" cy="357190"/>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a:solidFill>
                  <a:schemeClr val="tx1"/>
                </a:solidFill>
              </a:rPr>
              <a:t>OUTPUT 1</a:t>
            </a:r>
            <a:endParaRPr lang="en-US" sz="1400" b="1" dirty="0">
              <a:solidFill>
                <a:schemeClr val="tx1"/>
              </a:solidFill>
            </a:endParaRPr>
          </a:p>
        </p:txBody>
      </p:sp>
      <p:sp>
        <p:nvSpPr>
          <p:cNvPr id="18" name="Rectangular Callout 17"/>
          <p:cNvSpPr/>
          <p:nvPr/>
        </p:nvSpPr>
        <p:spPr>
          <a:xfrm>
            <a:off x="7786710" y="5786454"/>
            <a:ext cx="928694" cy="214314"/>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900" b="1" dirty="0">
                <a:solidFill>
                  <a:schemeClr val="tx1"/>
                </a:solidFill>
              </a:rPr>
              <a:t>OUTPUT 2</a:t>
            </a:r>
            <a:endParaRPr lang="en-US" sz="900" b="1"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3914650.jpg"/>
          <p:cNvPicPr>
            <a:picLocks noGrp="1" noChangeAspect="1"/>
          </p:cNvPicPr>
          <p:nvPr>
            <p:ph idx="1"/>
          </p:nvPr>
        </p:nvPicPr>
        <p:blipFill>
          <a:blip r:embed="rId2"/>
          <a:stretch>
            <a:fillRect/>
          </a:stretch>
        </p:blipFill>
        <p:spPr>
          <a:xfrm>
            <a:off x="0" y="0"/>
            <a:ext cx="9143999" cy="6858000"/>
          </a:xfrm>
          <a:ln w="76200">
            <a:solidFill>
              <a:schemeClr val="tx1"/>
            </a:solidFill>
          </a:ln>
        </p:spPr>
      </p:pic>
      <p:sp>
        <p:nvSpPr>
          <p:cNvPr id="2" name="Title 1"/>
          <p:cNvSpPr>
            <a:spLocks noGrp="1"/>
          </p:cNvSpPr>
          <p:nvPr>
            <p:ph type="title"/>
          </p:nvPr>
        </p:nvSpPr>
        <p:spPr>
          <a:xfrm>
            <a:off x="285720" y="274638"/>
            <a:ext cx="8643998" cy="6369072"/>
          </a:xfrm>
          <a:ln w="38100">
            <a:solidFill>
              <a:schemeClr val="tx1"/>
            </a:solidFill>
          </a:ln>
        </p:spPr>
        <p:txBody>
          <a:bodyPr/>
          <a:lstStyle/>
          <a:p>
            <a:endParaRPr lang="en-US" dirty="0"/>
          </a:p>
        </p:txBody>
      </p:sp>
      <p:pic>
        <p:nvPicPr>
          <p:cNvPr id="1028" name="Picture 4" descr="C:\Users\BABA\AppData\Local\Microsoft\Windows\INetCache\IE\JELBVDLJ\253px-A_Businessman_Holding_A_Thank_You_Sign.svg[1].png"/>
          <p:cNvPicPr>
            <a:picLocks noChangeAspect="1" noChangeArrowheads="1"/>
          </p:cNvPicPr>
          <p:nvPr/>
        </p:nvPicPr>
        <p:blipFill>
          <a:blip r:embed="rId3"/>
          <a:srcRect/>
          <a:stretch>
            <a:fillRect/>
          </a:stretch>
        </p:blipFill>
        <p:spPr bwMode="auto">
          <a:xfrm>
            <a:off x="2000232" y="285728"/>
            <a:ext cx="5000660" cy="628654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18773914626.jpg"/>
          <p:cNvPicPr>
            <a:picLocks noChangeAspect="1"/>
          </p:cNvPicPr>
          <p:nvPr/>
        </p:nvPicPr>
        <p:blipFill>
          <a:blip r:embed="rId2"/>
          <a:stretch>
            <a:fillRect/>
          </a:stretch>
        </p:blipFill>
        <p:spPr>
          <a:xfrm>
            <a:off x="0" y="0"/>
            <a:ext cx="9144000" cy="6858000"/>
          </a:xfrm>
          <a:prstGeom prst="rect">
            <a:avLst/>
          </a:prstGeom>
          <a:ln w="76200">
            <a:solidFill>
              <a:schemeClr val="tx1"/>
            </a:solidFill>
          </a:ln>
        </p:spPr>
      </p:pic>
      <p:sp>
        <p:nvSpPr>
          <p:cNvPr id="3" name="Subtitle 2"/>
          <p:cNvSpPr>
            <a:spLocks noGrp="1"/>
          </p:cNvSpPr>
          <p:nvPr>
            <p:ph type="subTitle" idx="1"/>
          </p:nvPr>
        </p:nvSpPr>
        <p:spPr>
          <a:xfrm>
            <a:off x="214282" y="142852"/>
            <a:ext cx="8715436" cy="6500858"/>
          </a:xfrm>
          <a:ln w="38100">
            <a:solidFill>
              <a:schemeClr val="tx1"/>
            </a:solidFill>
          </a:ln>
        </p:spPr>
        <p:txBody>
          <a:bodyPr>
            <a:normAutofit/>
          </a:bodyPr>
          <a:lstStyle/>
          <a:p>
            <a:r>
              <a:rPr lang="en-IN" sz="8000" b="1" u="sng" dirty="0">
                <a:solidFill>
                  <a:schemeClr val="tx1"/>
                </a:solidFill>
              </a:rPr>
              <a:t>R Presentation</a:t>
            </a:r>
          </a:p>
          <a:p>
            <a:r>
              <a:rPr lang="en-IN" sz="4000" b="1" u="sng" dirty="0">
                <a:solidFill>
                  <a:schemeClr val="tx1"/>
                </a:solidFill>
              </a:rPr>
              <a:t>Topic</a:t>
            </a:r>
            <a:r>
              <a:rPr lang="en-IN" sz="4000" b="1" dirty="0">
                <a:solidFill>
                  <a:schemeClr val="tx1"/>
                </a:solidFill>
              </a:rPr>
              <a:t> : </a:t>
            </a:r>
            <a:r>
              <a:rPr lang="en-IN" sz="4000" b="1" u="sng" dirty="0">
                <a:solidFill>
                  <a:schemeClr val="tx1"/>
                </a:solidFill>
              </a:rPr>
              <a:t>Lists</a:t>
            </a:r>
          </a:p>
          <a:p>
            <a:pPr algn="l"/>
            <a:endParaRPr lang="en-IN" sz="2800" b="1" dirty="0">
              <a:solidFill>
                <a:schemeClr val="tx1"/>
              </a:solidFill>
            </a:endParaRPr>
          </a:p>
        </p:txBody>
      </p:sp>
      <p:sp>
        <p:nvSpPr>
          <p:cNvPr id="6" name="Rounded Rectangle 5"/>
          <p:cNvSpPr/>
          <p:nvPr/>
        </p:nvSpPr>
        <p:spPr>
          <a:xfrm>
            <a:off x="357158" y="2285992"/>
            <a:ext cx="4000528"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  Introduction to lists</a:t>
            </a:r>
            <a:endParaRPr lang="en-US" b="1" dirty="0"/>
          </a:p>
        </p:txBody>
      </p:sp>
      <p:sp>
        <p:nvSpPr>
          <p:cNvPr id="7" name="Rounded Rectangle 6"/>
          <p:cNvSpPr/>
          <p:nvPr/>
        </p:nvSpPr>
        <p:spPr>
          <a:xfrm>
            <a:off x="357158" y="3143248"/>
            <a:ext cx="3929090" cy="571504"/>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2.  </a:t>
            </a:r>
            <a:r>
              <a:rPr lang="en-IN" b="1" dirty="0" smtClean="0"/>
              <a:t>Predefined lists in R</a:t>
            </a:r>
            <a:endParaRPr lang="en-US" b="1" dirty="0"/>
          </a:p>
        </p:txBody>
      </p:sp>
      <p:sp>
        <p:nvSpPr>
          <p:cNvPr id="8" name="Rounded Rectangle 7"/>
          <p:cNvSpPr/>
          <p:nvPr/>
        </p:nvSpPr>
        <p:spPr>
          <a:xfrm>
            <a:off x="428596" y="5715016"/>
            <a:ext cx="3857652"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5</a:t>
            </a:r>
            <a:r>
              <a:rPr lang="en-IN" b="1" dirty="0" smtClean="0"/>
              <a:t>. Accessing elements of lists  </a:t>
            </a:r>
            <a:endParaRPr lang="en-US" b="1" dirty="0"/>
          </a:p>
        </p:txBody>
      </p:sp>
      <p:sp>
        <p:nvSpPr>
          <p:cNvPr id="9" name="Rounded Rectangle 8"/>
          <p:cNvSpPr/>
          <p:nvPr/>
        </p:nvSpPr>
        <p:spPr>
          <a:xfrm>
            <a:off x="5000628" y="3143248"/>
            <a:ext cx="3857652"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7.  Changing lists elements</a:t>
            </a:r>
            <a:endParaRPr lang="en-US" b="1" dirty="0"/>
          </a:p>
        </p:txBody>
      </p:sp>
      <p:sp>
        <p:nvSpPr>
          <p:cNvPr id="10" name="Rounded Rectangle 9"/>
          <p:cNvSpPr/>
          <p:nvPr/>
        </p:nvSpPr>
        <p:spPr>
          <a:xfrm>
            <a:off x="5000628" y="3929066"/>
            <a:ext cx="3857652"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8.  Adding and removing list elements</a:t>
            </a:r>
            <a:endParaRPr lang="en-US" b="1" dirty="0"/>
          </a:p>
        </p:txBody>
      </p:sp>
      <p:sp>
        <p:nvSpPr>
          <p:cNvPr id="11" name="Rounded Rectangle 10"/>
          <p:cNvSpPr/>
          <p:nvPr/>
        </p:nvSpPr>
        <p:spPr>
          <a:xfrm>
            <a:off x="428596" y="4929198"/>
            <a:ext cx="3929090"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4</a:t>
            </a:r>
            <a:r>
              <a:rPr lang="en-IN" b="1" dirty="0" smtClean="0"/>
              <a:t>. Checking the existence of list elements </a:t>
            </a:r>
            <a:endParaRPr lang="en-US" b="1" dirty="0"/>
          </a:p>
        </p:txBody>
      </p:sp>
      <p:sp>
        <p:nvSpPr>
          <p:cNvPr id="12" name="Rounded Rectangle 11"/>
          <p:cNvSpPr/>
          <p:nvPr/>
        </p:nvSpPr>
        <p:spPr>
          <a:xfrm>
            <a:off x="357158" y="4000504"/>
            <a:ext cx="3929090" cy="571504"/>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3</a:t>
            </a:r>
            <a:r>
              <a:rPr lang="en-IN" b="1" dirty="0" smtClean="0"/>
              <a:t>. Naming of list element ,structure and length of a list </a:t>
            </a:r>
            <a:endParaRPr lang="en-US" dirty="0"/>
          </a:p>
        </p:txBody>
      </p:sp>
      <p:sp>
        <p:nvSpPr>
          <p:cNvPr id="13" name="Rounded Rectangle 12"/>
          <p:cNvSpPr/>
          <p:nvPr/>
        </p:nvSpPr>
        <p:spPr>
          <a:xfrm>
            <a:off x="4929190" y="2214554"/>
            <a:ext cx="3929090"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6. </a:t>
            </a:r>
            <a:r>
              <a:rPr lang="en-IN" b="1" dirty="0" smtClean="0"/>
              <a:t> Basic Commands</a:t>
            </a:r>
            <a:endParaRPr lang="en-US" b="1" dirty="0"/>
          </a:p>
        </p:txBody>
      </p:sp>
      <p:sp>
        <p:nvSpPr>
          <p:cNvPr id="14" name="Rounded Rectangle 13"/>
          <p:cNvSpPr/>
          <p:nvPr/>
        </p:nvSpPr>
        <p:spPr>
          <a:xfrm>
            <a:off x="5000628" y="5715016"/>
            <a:ext cx="3857652"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10.  Converting list to Vector</a:t>
            </a:r>
            <a:endParaRPr lang="en-US" b="1" dirty="0"/>
          </a:p>
        </p:txBody>
      </p:sp>
      <p:sp>
        <p:nvSpPr>
          <p:cNvPr id="15" name="Rounded Rectangle 14"/>
          <p:cNvSpPr/>
          <p:nvPr/>
        </p:nvSpPr>
        <p:spPr>
          <a:xfrm>
            <a:off x="5000628" y="4857760"/>
            <a:ext cx="3857652" cy="500066"/>
          </a:xfrm>
          <a:prstGeom prst="roundRect">
            <a:avLst/>
          </a:prstGeom>
          <a:solidFill>
            <a:schemeClr val="accent2">
              <a:lumMod val="7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t>9.  Joining two lists</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5369011.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85720" y="214290"/>
            <a:ext cx="8643998" cy="6369072"/>
          </a:xfrm>
          <a:ln w="38100">
            <a:solidFill>
              <a:schemeClr val="tx1"/>
            </a:solidFill>
          </a:ln>
        </p:spPr>
        <p:txBody>
          <a:bodyPr/>
          <a:lstStyle/>
          <a:p>
            <a:r>
              <a:rPr lang="en-US" dirty="0">
                <a:latin typeface="+mn-lt"/>
              </a:rPr>
              <a:t> </a:t>
            </a:r>
          </a:p>
        </p:txBody>
      </p:sp>
      <p:pic>
        <p:nvPicPr>
          <p:cNvPr id="3074" name="Picture 2" descr="C:\Users\BABA\AppData\Local\Microsoft\Windows\INetCache\IE\HX19Q0OH\512px-192-detective-2.svg[1].png"/>
          <p:cNvPicPr>
            <a:picLocks noChangeAspect="1" noChangeArrowheads="1"/>
          </p:cNvPicPr>
          <p:nvPr/>
        </p:nvPicPr>
        <p:blipFill>
          <a:blip r:embed="rId3" cstate="print"/>
          <a:srcRect/>
          <a:stretch>
            <a:fillRect/>
          </a:stretch>
        </p:blipFill>
        <p:spPr bwMode="auto">
          <a:xfrm>
            <a:off x="7266244" y="214290"/>
            <a:ext cx="1271332" cy="1271332"/>
          </a:xfrm>
          <a:prstGeom prst="rect">
            <a:avLst/>
          </a:prstGeom>
          <a:noFill/>
        </p:spPr>
      </p:pic>
      <p:sp>
        <p:nvSpPr>
          <p:cNvPr id="3" name="TextBox 2">
            <a:extLst>
              <a:ext uri="{FF2B5EF4-FFF2-40B4-BE49-F238E27FC236}">
                <a16:creationId xmlns="" xmlns:a16="http://schemas.microsoft.com/office/drawing/2014/main" id="{BFD399E1-8989-9749-AE25-1ECF1F649831}"/>
              </a:ext>
            </a:extLst>
          </p:cNvPr>
          <p:cNvSpPr txBox="1"/>
          <p:nvPr/>
        </p:nvSpPr>
        <p:spPr>
          <a:xfrm>
            <a:off x="864054" y="118308"/>
            <a:ext cx="7768232" cy="923330"/>
          </a:xfrm>
          <a:prstGeom prst="rect">
            <a:avLst/>
          </a:prstGeom>
          <a:noFill/>
        </p:spPr>
        <p:txBody>
          <a:bodyPr wrap="square" rtlCol="0">
            <a:spAutoFit/>
          </a:bodyPr>
          <a:lstStyle/>
          <a:p>
            <a:pPr algn="l"/>
            <a:r>
              <a:rPr lang="en-US" sz="5400" b="1" u="sng" dirty="0"/>
              <a:t>Introduction to </a:t>
            </a:r>
            <a:r>
              <a:rPr lang="en-US" sz="5400" b="1" u="sng" dirty="0" smtClean="0"/>
              <a:t>Lists  :</a:t>
            </a:r>
            <a:endParaRPr lang="en-US" sz="5400" b="1" u="sng" dirty="0"/>
          </a:p>
        </p:txBody>
      </p:sp>
      <p:sp>
        <p:nvSpPr>
          <p:cNvPr id="6" name="TextBox 5">
            <a:extLst>
              <a:ext uri="{FF2B5EF4-FFF2-40B4-BE49-F238E27FC236}">
                <a16:creationId xmlns="" xmlns:a16="http://schemas.microsoft.com/office/drawing/2014/main" id="{9EA80C8B-86E4-8F46-B9FC-C35F0694FC42}"/>
              </a:ext>
            </a:extLst>
          </p:cNvPr>
          <p:cNvSpPr txBox="1"/>
          <p:nvPr/>
        </p:nvSpPr>
        <p:spPr>
          <a:xfrm>
            <a:off x="606424" y="1104138"/>
            <a:ext cx="8134677" cy="1323439"/>
          </a:xfrm>
          <a:prstGeom prst="rect">
            <a:avLst/>
          </a:prstGeom>
          <a:noFill/>
        </p:spPr>
        <p:txBody>
          <a:bodyPr wrap="square" rtlCol="0">
            <a:spAutoFit/>
          </a:bodyPr>
          <a:lstStyle/>
          <a:p>
            <a:pPr algn="l"/>
            <a:r>
              <a:rPr lang="en-US" sz="3200" b="1" u="sng" dirty="0" smtClean="0"/>
              <a:t>Lists </a:t>
            </a:r>
            <a:r>
              <a:rPr lang="en-US" sz="3200" b="1" dirty="0"/>
              <a:t>: </a:t>
            </a:r>
            <a:r>
              <a:rPr lang="en-US" sz="2400" dirty="0" smtClean="0"/>
              <a:t>List </a:t>
            </a:r>
            <a:r>
              <a:rPr lang="en-US" sz="2400" dirty="0"/>
              <a:t>is one dimensional  data structures with different type of objects . R can also contain a matrix or a function as it’s element .</a:t>
            </a:r>
          </a:p>
        </p:txBody>
      </p:sp>
      <p:sp>
        <p:nvSpPr>
          <p:cNvPr id="8" name="TextBox 7">
            <a:extLst>
              <a:ext uri="{FF2B5EF4-FFF2-40B4-BE49-F238E27FC236}">
                <a16:creationId xmlns="" xmlns:a16="http://schemas.microsoft.com/office/drawing/2014/main" id="{BFFF6C72-2F08-1643-808D-78AE62448A2A}"/>
              </a:ext>
            </a:extLst>
          </p:cNvPr>
          <p:cNvSpPr txBox="1"/>
          <p:nvPr/>
        </p:nvSpPr>
        <p:spPr>
          <a:xfrm>
            <a:off x="336339" y="2357056"/>
            <a:ext cx="7415892" cy="830997"/>
          </a:xfrm>
          <a:prstGeom prst="rect">
            <a:avLst/>
          </a:prstGeom>
          <a:noFill/>
        </p:spPr>
        <p:txBody>
          <a:bodyPr wrap="square" rtlCol="0">
            <a:spAutoFit/>
          </a:bodyPr>
          <a:lstStyle/>
          <a:p>
            <a:pPr marL="342900" indent="-342900" algn="l">
              <a:buFont typeface="Arial" panose="020B0604020202020204" pitchFamily="34" charset="0"/>
              <a:buChar char="•"/>
            </a:pPr>
            <a:r>
              <a:rPr lang="en-US" sz="2400" b="1" dirty="0"/>
              <a:t> It is made up of different type of vectors. </a:t>
            </a:r>
          </a:p>
          <a:p>
            <a:pPr marL="342900" indent="-342900" algn="l">
              <a:buFont typeface="Arial" panose="020B0604020202020204" pitchFamily="34" charset="0"/>
              <a:buChar char="•"/>
            </a:pPr>
            <a:r>
              <a:rPr lang="en-US" sz="2400" b="1" dirty="0"/>
              <a:t>List is created using command </a:t>
            </a:r>
            <a:r>
              <a:rPr lang="en-US" sz="2400" b="1" dirty="0">
                <a:solidFill>
                  <a:srgbClr val="FF0000"/>
                </a:solidFill>
              </a:rPr>
              <a:t>List ( ) </a:t>
            </a:r>
            <a:r>
              <a:rPr lang="en-US" sz="2400" b="1" dirty="0"/>
              <a:t>function in R </a:t>
            </a:r>
          </a:p>
        </p:txBody>
      </p:sp>
      <p:sp>
        <p:nvSpPr>
          <p:cNvPr id="10" name="Rectangle 9"/>
          <p:cNvSpPr/>
          <p:nvPr/>
        </p:nvSpPr>
        <p:spPr>
          <a:xfrm>
            <a:off x="1000100" y="5500702"/>
            <a:ext cx="6929486" cy="71438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solidFill>
                  <a:schemeClr val="bg2">
                    <a:lumMod val="10000"/>
                  </a:schemeClr>
                </a:solidFill>
                <a:latin typeface="Arial Black" panose="020B0604020202020204" pitchFamily="34" charset="0"/>
                <a:cs typeface="Arial Black" panose="020B0604020202020204" pitchFamily="34" charset="0"/>
              </a:rPr>
              <a:t>[ Note : Always use = inside the list ] </a:t>
            </a:r>
            <a:endParaRPr lang="en-US" sz="2400" b="1" u="sng" dirty="0">
              <a:solidFill>
                <a:schemeClr val="bg2">
                  <a:lumMod val="10000"/>
                </a:schemeClr>
              </a:solidFill>
              <a:latin typeface="Arial Black" panose="020B0604020202020204" pitchFamily="34" charset="0"/>
              <a:cs typeface="Arial Black" panose="020B0604020202020204" pitchFamily="34" charset="0"/>
            </a:endParaRPr>
          </a:p>
        </p:txBody>
      </p:sp>
      <p:pic>
        <p:nvPicPr>
          <p:cNvPr id="12" name="Picture 11" descr="LIST.png"/>
          <p:cNvPicPr>
            <a:picLocks noChangeAspect="1"/>
          </p:cNvPicPr>
          <p:nvPr/>
        </p:nvPicPr>
        <p:blipFill>
          <a:blip r:embed="rId4"/>
          <a:stretch>
            <a:fillRect/>
          </a:stretch>
        </p:blipFill>
        <p:spPr>
          <a:xfrm>
            <a:off x="785786" y="3143249"/>
            <a:ext cx="6786610" cy="714380"/>
          </a:xfrm>
          <a:prstGeom prst="rect">
            <a:avLst/>
          </a:prstGeom>
          <a:ln w="28575">
            <a:solidFill>
              <a:schemeClr val="tx1"/>
            </a:solidFill>
          </a:ln>
        </p:spPr>
      </p:pic>
      <p:pic>
        <p:nvPicPr>
          <p:cNvPr id="13" name="Picture 12" descr="LIST2.png"/>
          <p:cNvPicPr>
            <a:picLocks noChangeAspect="1"/>
          </p:cNvPicPr>
          <p:nvPr/>
        </p:nvPicPr>
        <p:blipFill>
          <a:blip r:embed="rId5"/>
          <a:stretch>
            <a:fillRect/>
          </a:stretch>
        </p:blipFill>
        <p:spPr>
          <a:xfrm>
            <a:off x="785787" y="3929067"/>
            <a:ext cx="5000659" cy="1428760"/>
          </a:xfrm>
          <a:prstGeom prst="rect">
            <a:avLst/>
          </a:prstGeom>
          <a:solidFill>
            <a:schemeClr val="tx1"/>
          </a:solidFill>
          <a:ln w="28575">
            <a:solidFill>
              <a:schemeClr val="tx1"/>
            </a:solidFill>
          </a:ln>
        </p:spPr>
      </p:pic>
      <p:sp>
        <p:nvSpPr>
          <p:cNvPr id="11" name="Rectangular Callout 10"/>
          <p:cNvSpPr/>
          <p:nvPr/>
        </p:nvSpPr>
        <p:spPr>
          <a:xfrm>
            <a:off x="4143372" y="3500438"/>
            <a:ext cx="1143008" cy="285752"/>
          </a:xfrm>
          <a:prstGeom prst="wedgeRect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INPUT</a:t>
            </a:r>
            <a:endParaRPr lang="en-US" b="1" dirty="0">
              <a:solidFill>
                <a:schemeClr val="tx1"/>
              </a:solidFill>
            </a:endParaRPr>
          </a:p>
        </p:txBody>
      </p:sp>
      <p:sp>
        <p:nvSpPr>
          <p:cNvPr id="14" name="Rectangular Callout 13"/>
          <p:cNvSpPr/>
          <p:nvPr/>
        </p:nvSpPr>
        <p:spPr>
          <a:xfrm>
            <a:off x="4643438" y="4071942"/>
            <a:ext cx="1000132" cy="357190"/>
          </a:xfrm>
          <a:prstGeom prst="wedgeRect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OUTPUT</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0D3967E7-98C9-824D-8CD5-8743DF391690}"/>
              </a:ext>
            </a:extLst>
          </p:cNvPr>
          <p:cNvSpPr>
            <a:spLocks noGrp="1"/>
          </p:cNvSpPr>
          <p:nvPr>
            <p:ph type="title"/>
          </p:nvPr>
        </p:nvSpPr>
        <p:spPr/>
        <p:txBody>
          <a:bodyPr/>
          <a:lstStyle/>
          <a:p>
            <a:endParaRPr lang="en-US"/>
          </a:p>
        </p:txBody>
      </p:sp>
      <p:pic>
        <p:nvPicPr>
          <p:cNvPr id="4" name="Content Placeholder 3" descr="1618773914642.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7" name="TextBox 6">
            <a:extLst>
              <a:ext uri="{FF2B5EF4-FFF2-40B4-BE49-F238E27FC236}">
                <a16:creationId xmlns="" xmlns:a16="http://schemas.microsoft.com/office/drawing/2014/main" id="{10946A17-53B4-A642-8452-60E9B3A67933}"/>
              </a:ext>
            </a:extLst>
          </p:cNvPr>
          <p:cNvSpPr txBox="1"/>
          <p:nvPr/>
        </p:nvSpPr>
        <p:spPr>
          <a:xfrm>
            <a:off x="214282" y="214290"/>
            <a:ext cx="8715436" cy="6340197"/>
          </a:xfrm>
          <a:prstGeom prst="rect">
            <a:avLst/>
          </a:prstGeom>
          <a:noFill/>
          <a:ln w="38100">
            <a:solidFill>
              <a:schemeClr val="tx1"/>
            </a:solidFill>
          </a:ln>
        </p:spPr>
        <p:txBody>
          <a:bodyPr wrap="square" rtlCol="0">
            <a:spAutoFit/>
          </a:bodyPr>
          <a:lstStyle/>
          <a:p>
            <a:pPr marL="285750" indent="-285750"/>
            <a:r>
              <a:rPr lang="en-US" sz="5400" b="1" u="sng" dirty="0" smtClean="0"/>
              <a:t>Predefined List :</a:t>
            </a:r>
          </a:p>
          <a:p>
            <a:pPr marL="285750" indent="-285750"/>
            <a:r>
              <a:rPr lang="en-US" sz="3200" dirty="0" smtClean="0"/>
              <a:t>List for Letters and month names </a:t>
            </a:r>
            <a:endParaRPr lang="en-US" sz="3200" dirty="0" smtClean="0"/>
          </a:p>
          <a:p>
            <a:pPr marL="285750" indent="-285750"/>
            <a:r>
              <a:rPr lang="en-US" sz="3200" dirty="0" smtClean="0"/>
              <a:t>are predefined</a:t>
            </a:r>
            <a:endParaRPr lang="en-US" sz="3200" b="1" u="sng" dirty="0" smtClean="0"/>
          </a:p>
          <a:p>
            <a:pPr marL="285750" indent="-285750" algn="l">
              <a:buFont typeface="Arial" panose="020B0604020202020204" pitchFamily="34" charset="0"/>
              <a:buChar char="•"/>
            </a:pPr>
            <a:r>
              <a:rPr lang="en-US" sz="3200" dirty="0" smtClean="0"/>
              <a:t>letters</a:t>
            </a:r>
            <a:r>
              <a:rPr lang="en-US" sz="3200" dirty="0"/>
              <a:t>
LETTERS</a:t>
            </a:r>
          </a:p>
          <a:p>
            <a:pPr marL="285750" indent="-285750" algn="l">
              <a:buFont typeface="Arial" panose="020B0604020202020204" pitchFamily="34" charset="0"/>
              <a:buChar char="•"/>
            </a:pPr>
            <a:r>
              <a:rPr lang="en-US" sz="3200" dirty="0"/>
              <a:t>Month.abb</a:t>
            </a:r>
          </a:p>
          <a:p>
            <a:pPr marL="285750" indent="-285750" algn="l">
              <a:buFont typeface="Arial" panose="020B0604020202020204" pitchFamily="34" charset="0"/>
              <a:buChar char="•"/>
            </a:pPr>
            <a:r>
              <a:rPr lang="en-US" sz="3200" dirty="0" smtClean="0"/>
              <a:t>Month.name</a:t>
            </a:r>
          </a:p>
          <a:p>
            <a:pPr marL="285750" indent="-285750" algn="l">
              <a:buFont typeface="Arial" panose="020B0604020202020204" pitchFamily="34" charset="0"/>
              <a:buChar char="•"/>
            </a:pPr>
            <a:endParaRPr lang="en-US" sz="3200" dirty="0" smtClean="0"/>
          </a:p>
          <a:p>
            <a:pPr marL="285750" indent="-285750" algn="l">
              <a:buFont typeface="Arial" panose="020B0604020202020204" pitchFamily="34" charset="0"/>
              <a:buChar char="•"/>
            </a:pPr>
            <a:endParaRPr lang="en-US" sz="3200" dirty="0" smtClean="0"/>
          </a:p>
          <a:p>
            <a:pPr marL="285750" indent="-285750" algn="l">
              <a:buFont typeface="Arial" panose="020B0604020202020204" pitchFamily="34" charset="0"/>
              <a:buChar char="•"/>
            </a:pPr>
            <a:endParaRPr lang="en-US" sz="3200" dirty="0" smtClean="0"/>
          </a:p>
          <a:p>
            <a:pPr marL="285750" indent="-285750" algn="l"/>
            <a:endParaRPr lang="en-US" sz="3200" dirty="0" smtClean="0"/>
          </a:p>
          <a:p>
            <a:pPr marL="285750" indent="-285750" algn="l">
              <a:buFont typeface="Arial" panose="020B0604020202020204" pitchFamily="34" charset="0"/>
              <a:buChar char="•"/>
            </a:pPr>
            <a:endParaRPr lang="en-US" sz="3200" dirty="0"/>
          </a:p>
        </p:txBody>
      </p:sp>
      <p:pic>
        <p:nvPicPr>
          <p:cNvPr id="10" name="Picture 8">
            <a:extLst>
              <a:ext uri="{FF2B5EF4-FFF2-40B4-BE49-F238E27FC236}">
                <a16:creationId xmlns="" xmlns:a16="http://schemas.microsoft.com/office/drawing/2014/main" id="{55F61C79-ECAB-6C48-A194-7088E16D0F12}"/>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00364" y="3571876"/>
            <a:ext cx="5572164" cy="2786082"/>
          </a:xfrm>
          <a:prstGeom prst="rect">
            <a:avLst/>
          </a:prstGeom>
        </p:spPr>
      </p:pic>
      <p:pic>
        <p:nvPicPr>
          <p:cNvPr id="11" name="Picture 2" descr="C:\Users\BABA\AppData\Local\Microsoft\Windows\INetCache\IE\HX19Q0OH\512px-192-detective-2.svg[1].png"/>
          <p:cNvPicPr>
            <a:picLocks noChangeAspect="1" noChangeArrowheads="1"/>
          </p:cNvPicPr>
          <p:nvPr/>
        </p:nvPicPr>
        <p:blipFill>
          <a:blip r:embed="rId4"/>
          <a:srcRect/>
          <a:stretch>
            <a:fillRect/>
          </a:stretch>
        </p:blipFill>
        <p:spPr bwMode="auto">
          <a:xfrm>
            <a:off x="5857884" y="285728"/>
            <a:ext cx="1956038" cy="195603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5369031.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14282" y="214290"/>
            <a:ext cx="8643998" cy="6429420"/>
          </a:xfrm>
          <a:ln w="38100">
            <a:solidFill>
              <a:schemeClr val="tx1"/>
            </a:solidFill>
          </a:ln>
        </p:spPr>
        <p:txBody>
          <a:bodyPr>
            <a:normAutofit/>
          </a:bodyPr>
          <a:lstStyle/>
          <a:p>
            <a:r>
              <a:rPr lang="en-US" sz="5400" b="1" u="sng" dirty="0"/>
              <a:t>Structure and </a:t>
            </a:r>
            <a:r>
              <a:rPr lang="en-US" sz="5400" b="1" u="sng" dirty="0" smtClean="0"/>
              <a:t>Length of a list</a:t>
            </a:r>
            <a:endParaRPr lang="en-US" sz="5400" b="1" u="sng" dirty="0"/>
          </a:p>
        </p:txBody>
      </p:sp>
      <p:pic>
        <p:nvPicPr>
          <p:cNvPr id="6146" name="Picture 2" descr="C:\Users\BABA\AppData\Local\Microsoft\Windows\INetCache\IE\HX19Q0OH\512px-192-detective-2.svg[1].png"/>
          <p:cNvPicPr>
            <a:picLocks noChangeAspect="1" noChangeArrowheads="1"/>
          </p:cNvPicPr>
          <p:nvPr/>
        </p:nvPicPr>
        <p:blipFill>
          <a:blip r:embed="rId3" cstate="print"/>
          <a:srcRect/>
          <a:stretch>
            <a:fillRect/>
          </a:stretch>
        </p:blipFill>
        <p:spPr bwMode="auto">
          <a:xfrm flipH="1">
            <a:off x="7599604" y="60348"/>
            <a:ext cx="1401536" cy="1401536"/>
          </a:xfrm>
          <a:prstGeom prst="rect">
            <a:avLst/>
          </a:prstGeom>
          <a:noFill/>
        </p:spPr>
      </p:pic>
      <p:sp>
        <p:nvSpPr>
          <p:cNvPr id="3" name="TextBox 2">
            <a:extLst>
              <a:ext uri="{FF2B5EF4-FFF2-40B4-BE49-F238E27FC236}">
                <a16:creationId xmlns="" xmlns:a16="http://schemas.microsoft.com/office/drawing/2014/main" id="{71EE5E22-7C69-F14F-87C9-F4637BA94F0B}"/>
              </a:ext>
            </a:extLst>
          </p:cNvPr>
          <p:cNvSpPr txBox="1"/>
          <p:nvPr/>
        </p:nvSpPr>
        <p:spPr>
          <a:xfrm>
            <a:off x="214282" y="214290"/>
            <a:ext cx="9144000" cy="923330"/>
          </a:xfrm>
          <a:prstGeom prst="rect">
            <a:avLst/>
          </a:prstGeom>
          <a:noFill/>
        </p:spPr>
        <p:txBody>
          <a:bodyPr wrap="square" rtlCol="0">
            <a:spAutoFit/>
          </a:bodyPr>
          <a:lstStyle/>
          <a:p>
            <a:pPr algn="l"/>
            <a:r>
              <a:rPr lang="en-US" sz="5400" b="1" u="sng" dirty="0"/>
              <a:t>Naming of List’s </a:t>
            </a:r>
            <a:r>
              <a:rPr lang="en-US" sz="5400" b="1" u="sng" dirty="0" smtClean="0"/>
              <a:t>elements</a:t>
            </a:r>
            <a:endParaRPr lang="en-US" sz="5400" b="1" u="sng" dirty="0"/>
          </a:p>
        </p:txBody>
      </p:sp>
      <p:pic>
        <p:nvPicPr>
          <p:cNvPr id="5" name="Picture 5">
            <a:extLst>
              <a:ext uri="{FF2B5EF4-FFF2-40B4-BE49-F238E27FC236}">
                <a16:creationId xmlns="" xmlns:a16="http://schemas.microsoft.com/office/drawing/2014/main" id="{88C441DE-8903-AB44-B50E-57CD704FC002}"/>
              </a:ext>
            </a:extLst>
          </p:cNvPr>
          <p:cNvPicPr>
            <a:picLocks noChangeAspect="1"/>
          </p:cNvPicPr>
          <p:nvPr/>
        </p:nvPicPr>
        <p:blipFill rotWithShape="1">
          <a:blip r:embed="rId4">
            <a:extLst>
              <a:ext uri="{28A0092B-C50C-407E-A947-70E740481C1C}">
                <a14:useLocalDpi xmlns="" xmlns:a14="http://schemas.microsoft.com/office/drawing/2010/main" val="0"/>
              </a:ext>
            </a:extLst>
          </a:blip>
          <a:srcRect b="43905"/>
          <a:stretch/>
        </p:blipFill>
        <p:spPr>
          <a:xfrm>
            <a:off x="857224" y="5072074"/>
            <a:ext cx="3065871" cy="1500198"/>
          </a:xfrm>
          <a:prstGeom prst="rect">
            <a:avLst/>
          </a:prstGeom>
        </p:spPr>
      </p:pic>
      <p:pic>
        <p:nvPicPr>
          <p:cNvPr id="6" name="Picture 6">
            <a:extLst>
              <a:ext uri="{FF2B5EF4-FFF2-40B4-BE49-F238E27FC236}">
                <a16:creationId xmlns="" xmlns:a16="http://schemas.microsoft.com/office/drawing/2014/main" id="{A53430CF-35B7-1943-9075-855B0C4B3DCF}"/>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4468951" y="5072074"/>
            <a:ext cx="3060347" cy="1500198"/>
          </a:xfrm>
          <a:prstGeom prst="rect">
            <a:avLst/>
          </a:prstGeom>
        </p:spPr>
      </p:pic>
      <p:sp>
        <p:nvSpPr>
          <p:cNvPr id="7" name="TextBox 6">
            <a:extLst>
              <a:ext uri="{FF2B5EF4-FFF2-40B4-BE49-F238E27FC236}">
                <a16:creationId xmlns="" xmlns:a16="http://schemas.microsoft.com/office/drawing/2014/main" id="{347DBA97-EC8C-734C-9D6F-5D2BC8E9D52E}"/>
              </a:ext>
            </a:extLst>
          </p:cNvPr>
          <p:cNvSpPr txBox="1"/>
          <p:nvPr/>
        </p:nvSpPr>
        <p:spPr>
          <a:xfrm rot="10800000" flipV="1">
            <a:off x="351796" y="4077435"/>
            <a:ext cx="8234310" cy="954107"/>
          </a:xfrm>
          <a:prstGeom prst="rect">
            <a:avLst/>
          </a:prstGeom>
          <a:noFill/>
        </p:spPr>
        <p:txBody>
          <a:bodyPr wrap="square" rtlCol="0">
            <a:spAutoFit/>
          </a:bodyPr>
          <a:lstStyle/>
          <a:p>
            <a:pPr algn="l"/>
            <a:r>
              <a:rPr lang="en-US" sz="2800" b="1" u="sng" dirty="0" smtClean="0"/>
              <a:t>Structure</a:t>
            </a:r>
            <a:r>
              <a:rPr lang="en-US" sz="2800" b="1" dirty="0" smtClean="0"/>
              <a:t> : </a:t>
            </a:r>
            <a:r>
              <a:rPr lang="en-US" dirty="0" smtClean="0"/>
              <a:t> </a:t>
            </a:r>
            <a:r>
              <a:rPr lang="en-US" dirty="0"/>
              <a:t>tell us type of elements of the list using the command </a:t>
            </a:r>
            <a:r>
              <a:rPr lang="en-US" sz="2400" b="1" dirty="0" err="1">
                <a:solidFill>
                  <a:srgbClr val="FF0000"/>
                </a:solidFill>
              </a:rPr>
              <a:t>str</a:t>
            </a:r>
            <a:r>
              <a:rPr lang="en-US" sz="2400" b="1" dirty="0">
                <a:solidFill>
                  <a:srgbClr val="FF0000"/>
                </a:solidFill>
              </a:rPr>
              <a:t>( </a:t>
            </a:r>
            <a:r>
              <a:rPr lang="en-US" sz="2400" b="1" dirty="0" smtClean="0">
                <a:solidFill>
                  <a:srgbClr val="FF0000"/>
                </a:solidFill>
              </a:rPr>
              <a:t>).</a:t>
            </a:r>
            <a:endParaRPr lang="en-US" sz="2400" b="1" dirty="0">
              <a:solidFill>
                <a:srgbClr val="FF0000"/>
              </a:solidFill>
            </a:endParaRPr>
          </a:p>
          <a:p>
            <a:pPr algn="l"/>
            <a:r>
              <a:rPr lang="en-US" sz="2800" b="1" u="sng" dirty="0" smtClean="0"/>
              <a:t>Length</a:t>
            </a:r>
            <a:r>
              <a:rPr lang="en-US" sz="2800" b="1" dirty="0" smtClean="0"/>
              <a:t>: </a:t>
            </a:r>
            <a:r>
              <a:rPr lang="en-US" dirty="0" smtClean="0"/>
              <a:t> </a:t>
            </a:r>
            <a:r>
              <a:rPr lang="en-US" dirty="0"/>
              <a:t>tell us number of the elements of the list Using the command </a:t>
            </a:r>
            <a:r>
              <a:rPr lang="en-US" sz="2000" b="1" dirty="0">
                <a:solidFill>
                  <a:srgbClr val="FF0000"/>
                </a:solidFill>
              </a:rPr>
              <a:t>length ( </a:t>
            </a:r>
            <a:r>
              <a:rPr lang="en-US" sz="2000" b="1" dirty="0" smtClean="0">
                <a:solidFill>
                  <a:srgbClr val="FF0000"/>
                </a:solidFill>
              </a:rPr>
              <a:t>), </a:t>
            </a:r>
            <a:endParaRPr lang="en-US" sz="2000" b="1" dirty="0">
              <a:solidFill>
                <a:srgbClr val="FF0000"/>
              </a:solidFill>
            </a:endParaRPr>
          </a:p>
        </p:txBody>
      </p:sp>
      <p:pic>
        <p:nvPicPr>
          <p:cNvPr id="9" name="Picture 9">
            <a:extLst>
              <a:ext uri="{FF2B5EF4-FFF2-40B4-BE49-F238E27FC236}">
                <a16:creationId xmlns="" xmlns:a16="http://schemas.microsoft.com/office/drawing/2014/main" id="{41C9D3D0-14AB-A44F-8BCA-9FF447261310}"/>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714348" y="1857364"/>
            <a:ext cx="3286147" cy="1280594"/>
          </a:xfrm>
          <a:prstGeom prst="rect">
            <a:avLst/>
          </a:prstGeom>
        </p:spPr>
      </p:pic>
      <p:pic>
        <p:nvPicPr>
          <p:cNvPr id="10" name="Picture 10">
            <a:extLst>
              <a:ext uri="{FF2B5EF4-FFF2-40B4-BE49-F238E27FC236}">
                <a16:creationId xmlns="" xmlns:a16="http://schemas.microsoft.com/office/drawing/2014/main" id="{1E2D4FAE-6EFF-7144-9B1C-BE28D3F62CDB}"/>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4197378" y="1857365"/>
            <a:ext cx="2940343" cy="1285884"/>
          </a:xfrm>
          <a:prstGeom prst="rect">
            <a:avLst/>
          </a:prstGeom>
        </p:spPr>
      </p:pic>
      <p:sp>
        <p:nvSpPr>
          <p:cNvPr id="11" name="TextBox 10">
            <a:extLst>
              <a:ext uri="{FF2B5EF4-FFF2-40B4-BE49-F238E27FC236}">
                <a16:creationId xmlns="" xmlns:a16="http://schemas.microsoft.com/office/drawing/2014/main" id="{133728EC-9A96-1549-B8FE-9EAD09AA459F}"/>
              </a:ext>
            </a:extLst>
          </p:cNvPr>
          <p:cNvSpPr txBox="1"/>
          <p:nvPr/>
        </p:nvSpPr>
        <p:spPr>
          <a:xfrm rot="10800000" flipV="1">
            <a:off x="285719" y="967464"/>
            <a:ext cx="7701673" cy="830997"/>
          </a:xfrm>
          <a:prstGeom prst="rect">
            <a:avLst/>
          </a:prstGeom>
          <a:noFill/>
        </p:spPr>
        <p:txBody>
          <a:bodyPr wrap="square" rtlCol="0">
            <a:spAutoFit/>
          </a:bodyPr>
          <a:lstStyle/>
          <a:p>
            <a:pPr algn="l"/>
            <a:r>
              <a:rPr lang="en-US" sz="2400" dirty="0"/>
              <a:t>We can give name to the elements of list using command </a:t>
            </a:r>
            <a:r>
              <a:rPr lang="en-US" sz="2400" b="1" dirty="0">
                <a:solidFill>
                  <a:srgbClr val="FF0000"/>
                </a:solidFill>
              </a:rPr>
              <a:t>names()&lt;-c(“ “, “ </a:t>
            </a:r>
            <a:r>
              <a:rPr lang="en-US" sz="2400" b="1" dirty="0" smtClean="0">
                <a:solidFill>
                  <a:srgbClr val="FF0000"/>
                </a:solidFill>
              </a:rPr>
              <a:t>“).</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3914666.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14283" y="126096"/>
            <a:ext cx="8572560" cy="6429420"/>
          </a:xfrm>
          <a:ln w="38100">
            <a:solidFill>
              <a:schemeClr val="tx1"/>
            </a:solidFill>
          </a:ln>
        </p:spPr>
        <p:txBody>
          <a:bodyPr/>
          <a:lstStyle/>
          <a:p>
            <a:r>
              <a:rPr lang="en-US" dirty="0"/>
              <a:t>.</a:t>
            </a:r>
          </a:p>
        </p:txBody>
      </p:sp>
      <p:pic>
        <p:nvPicPr>
          <p:cNvPr id="5122" name="Picture 2" descr="C:\Users\BABA\AppData\Local\Microsoft\Windows\INetCache\IE\HX19Q0OH\512px-192-detective-2.svg[1].png"/>
          <p:cNvPicPr>
            <a:picLocks noChangeAspect="1" noChangeArrowheads="1"/>
          </p:cNvPicPr>
          <p:nvPr/>
        </p:nvPicPr>
        <p:blipFill>
          <a:blip r:embed="rId3" cstate="print"/>
          <a:srcRect/>
          <a:stretch>
            <a:fillRect/>
          </a:stretch>
        </p:blipFill>
        <p:spPr bwMode="auto">
          <a:xfrm>
            <a:off x="7408011" y="214288"/>
            <a:ext cx="1460863" cy="1460863"/>
          </a:xfrm>
          <a:prstGeom prst="rect">
            <a:avLst/>
          </a:prstGeom>
          <a:noFill/>
        </p:spPr>
      </p:pic>
      <p:sp>
        <p:nvSpPr>
          <p:cNvPr id="3" name="TextBox 2">
            <a:extLst>
              <a:ext uri="{FF2B5EF4-FFF2-40B4-BE49-F238E27FC236}">
                <a16:creationId xmlns="" xmlns:a16="http://schemas.microsoft.com/office/drawing/2014/main" id="{C15B1181-D9B1-8D49-8EF9-5E0689618DFC}"/>
              </a:ext>
            </a:extLst>
          </p:cNvPr>
          <p:cNvSpPr txBox="1"/>
          <p:nvPr/>
        </p:nvSpPr>
        <p:spPr>
          <a:xfrm rot="10800000" flipV="1">
            <a:off x="391594" y="214290"/>
            <a:ext cx="8085686" cy="1754326"/>
          </a:xfrm>
          <a:prstGeom prst="rect">
            <a:avLst/>
          </a:prstGeom>
          <a:noFill/>
        </p:spPr>
        <p:txBody>
          <a:bodyPr wrap="square" rtlCol="0">
            <a:spAutoFit/>
          </a:bodyPr>
          <a:lstStyle/>
          <a:p>
            <a:pPr algn="l"/>
            <a:r>
              <a:rPr lang="en-US" sz="5400" b="1" u="sng" dirty="0"/>
              <a:t>Checking of existence of List’s </a:t>
            </a:r>
            <a:r>
              <a:rPr lang="en-US" sz="5400" b="1" u="sng" dirty="0" smtClean="0"/>
              <a:t>elements :</a:t>
            </a:r>
            <a:endParaRPr lang="en-US" sz="5400" b="1" u="sng" dirty="0"/>
          </a:p>
        </p:txBody>
      </p:sp>
      <p:sp>
        <p:nvSpPr>
          <p:cNvPr id="5" name="TextBox 4">
            <a:extLst>
              <a:ext uri="{FF2B5EF4-FFF2-40B4-BE49-F238E27FC236}">
                <a16:creationId xmlns="" xmlns:a16="http://schemas.microsoft.com/office/drawing/2014/main" id="{0B7489C6-9423-924E-8149-0D080DF6761C}"/>
              </a:ext>
            </a:extLst>
          </p:cNvPr>
          <p:cNvSpPr txBox="1"/>
          <p:nvPr/>
        </p:nvSpPr>
        <p:spPr>
          <a:xfrm>
            <a:off x="3657600" y="2051957"/>
            <a:ext cx="1828800" cy="1828800"/>
          </a:xfrm>
          <a:prstGeom prst="rect">
            <a:avLst/>
          </a:prstGeom>
          <a:noFill/>
        </p:spPr>
        <p:txBody>
          <a:bodyPr wrap="square" rtlCol="0">
            <a:spAutoFit/>
          </a:bodyPr>
          <a:lstStyle/>
          <a:p>
            <a:pPr algn="l"/>
            <a:endParaRPr lang="en-US"/>
          </a:p>
        </p:txBody>
      </p:sp>
      <p:sp>
        <p:nvSpPr>
          <p:cNvPr id="6" name="TextBox 5">
            <a:extLst>
              <a:ext uri="{FF2B5EF4-FFF2-40B4-BE49-F238E27FC236}">
                <a16:creationId xmlns="" xmlns:a16="http://schemas.microsoft.com/office/drawing/2014/main" id="{C0BA75F9-1A4E-824B-9E47-A7EECE2F0BE4}"/>
              </a:ext>
            </a:extLst>
          </p:cNvPr>
          <p:cNvSpPr txBox="1"/>
          <p:nvPr/>
        </p:nvSpPr>
        <p:spPr>
          <a:xfrm rot="10800000" flipV="1">
            <a:off x="626095" y="1922451"/>
            <a:ext cx="5486400" cy="461665"/>
          </a:xfrm>
          <a:prstGeom prst="rect">
            <a:avLst/>
          </a:prstGeom>
          <a:noFill/>
        </p:spPr>
        <p:txBody>
          <a:bodyPr wrap="square" rtlCol="0">
            <a:spAutoFit/>
          </a:bodyPr>
          <a:lstStyle/>
          <a:p>
            <a:pPr algn="l"/>
            <a:r>
              <a:rPr lang="en-US" sz="2400" b="1">
                <a:solidFill>
                  <a:srgbClr val="FF0000"/>
                </a:solidFill>
              </a:rPr>
              <a:t>There are three ways of finding this .</a:t>
            </a:r>
          </a:p>
        </p:txBody>
      </p:sp>
      <p:sp>
        <p:nvSpPr>
          <p:cNvPr id="7" name="TextBox 6">
            <a:extLst>
              <a:ext uri="{FF2B5EF4-FFF2-40B4-BE49-F238E27FC236}">
                <a16:creationId xmlns="" xmlns:a16="http://schemas.microsoft.com/office/drawing/2014/main" id="{9C8BD7FF-C4FE-5F4F-A781-D8F75C15791D}"/>
              </a:ext>
            </a:extLst>
          </p:cNvPr>
          <p:cNvSpPr txBox="1"/>
          <p:nvPr/>
        </p:nvSpPr>
        <p:spPr>
          <a:xfrm>
            <a:off x="763658" y="2426763"/>
            <a:ext cx="5211274" cy="1200329"/>
          </a:xfrm>
          <a:prstGeom prst="rect">
            <a:avLst/>
          </a:prstGeom>
          <a:noFill/>
        </p:spPr>
        <p:txBody>
          <a:bodyPr wrap="square" rtlCol="0">
            <a:spAutoFit/>
          </a:bodyPr>
          <a:lstStyle/>
          <a:p>
            <a:pPr marL="285750" indent="-285750" algn="l">
              <a:buFont typeface="Arial" panose="020B0604020202020204" pitchFamily="34" charset="0"/>
              <a:buChar char="•"/>
            </a:pPr>
            <a:r>
              <a:rPr lang="en-US" sz="2400" b="1" dirty="0"/>
              <a:t>%in%-Operator</a:t>
            </a:r>
          </a:p>
          <a:p>
            <a:pPr marL="285750" indent="-285750" algn="l">
              <a:buFont typeface="Arial" panose="020B0604020202020204" pitchFamily="34" charset="0"/>
              <a:buChar char="•"/>
            </a:pPr>
            <a:r>
              <a:rPr lang="en-US" sz="2400" b="1" dirty="0"/>
              <a:t>Is.null Function
exists Function</a:t>
            </a:r>
          </a:p>
        </p:txBody>
      </p:sp>
      <p:pic>
        <p:nvPicPr>
          <p:cNvPr id="8" name="Picture 8">
            <a:extLst>
              <a:ext uri="{FF2B5EF4-FFF2-40B4-BE49-F238E27FC236}">
                <a16:creationId xmlns="" xmlns:a16="http://schemas.microsoft.com/office/drawing/2014/main" id="{B1D8FE9E-A0A3-4C4F-9AB2-C5CF1FDF1D69}"/>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500430" y="2357430"/>
            <a:ext cx="4774843" cy="1591832"/>
          </a:xfrm>
          <a:prstGeom prst="rect">
            <a:avLst/>
          </a:prstGeom>
        </p:spPr>
      </p:pic>
      <p:pic>
        <p:nvPicPr>
          <p:cNvPr id="10" name="Picture 10">
            <a:extLst>
              <a:ext uri="{FF2B5EF4-FFF2-40B4-BE49-F238E27FC236}">
                <a16:creationId xmlns="" xmlns:a16="http://schemas.microsoft.com/office/drawing/2014/main" id="{9055B158-8CC1-A14B-BB53-C7BDBDCB750E}"/>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030115" y="4059478"/>
            <a:ext cx="7542414" cy="1118130"/>
          </a:xfrm>
          <a:prstGeom prst="rect">
            <a:avLst/>
          </a:prstGeom>
        </p:spPr>
      </p:pic>
      <p:pic>
        <p:nvPicPr>
          <p:cNvPr id="11" name="Picture 11">
            <a:extLst>
              <a:ext uri="{FF2B5EF4-FFF2-40B4-BE49-F238E27FC236}">
                <a16:creationId xmlns="" xmlns:a16="http://schemas.microsoft.com/office/drawing/2014/main" id="{B11FF9FB-473B-1E47-BC9F-D699F3C3EB13}"/>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818716" y="5351424"/>
            <a:ext cx="3291840" cy="165749"/>
          </a:xfrm>
          <a:prstGeom prst="rect">
            <a:avLst/>
          </a:prstGeom>
        </p:spPr>
      </p:pic>
      <p:pic>
        <p:nvPicPr>
          <p:cNvPr id="12" name="Picture 12">
            <a:extLst>
              <a:ext uri="{FF2B5EF4-FFF2-40B4-BE49-F238E27FC236}">
                <a16:creationId xmlns="" xmlns:a16="http://schemas.microsoft.com/office/drawing/2014/main" id="{B45BF017-31EB-3049-880B-C0667F3E7ADD}"/>
              </a:ext>
            </a:extLst>
          </p:cNvPr>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1030114" y="5300847"/>
            <a:ext cx="6096000" cy="470725"/>
          </a:xfrm>
          <a:prstGeom prst="rect">
            <a:avLst/>
          </a:prstGeom>
        </p:spPr>
      </p:pic>
      <p:pic>
        <p:nvPicPr>
          <p:cNvPr id="13" name="Picture 13">
            <a:extLst>
              <a:ext uri="{FF2B5EF4-FFF2-40B4-BE49-F238E27FC236}">
                <a16:creationId xmlns="" xmlns:a16="http://schemas.microsoft.com/office/drawing/2014/main" id="{91A63373-0760-754D-A19A-E71A280E605B}"/>
              </a:ext>
            </a:extLst>
          </p:cNvPr>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1030114" y="5881394"/>
            <a:ext cx="5899340" cy="463630"/>
          </a:xfrm>
          <a:prstGeom prst="rect">
            <a:avLst/>
          </a:prstGeom>
        </p:spPr>
      </p:pic>
      <p:sp>
        <p:nvSpPr>
          <p:cNvPr id="14" name="TextBox 13">
            <a:extLst>
              <a:ext uri="{FF2B5EF4-FFF2-40B4-BE49-F238E27FC236}">
                <a16:creationId xmlns="" xmlns:a16="http://schemas.microsoft.com/office/drawing/2014/main" id="{9EFB5AB7-2FB5-B74B-AF7C-2AA77A5BC77B}"/>
              </a:ext>
            </a:extLst>
          </p:cNvPr>
          <p:cNvSpPr txBox="1"/>
          <p:nvPr/>
        </p:nvSpPr>
        <p:spPr>
          <a:xfrm>
            <a:off x="626095" y="4036700"/>
            <a:ext cx="1828800" cy="2308324"/>
          </a:xfrm>
          <a:prstGeom prst="rect">
            <a:avLst/>
          </a:prstGeom>
          <a:noFill/>
        </p:spPr>
        <p:txBody>
          <a:bodyPr wrap="square" rtlCol="0">
            <a:spAutoFit/>
          </a:bodyPr>
          <a:lstStyle/>
          <a:p>
            <a:pPr algn="l"/>
            <a:r>
              <a:rPr lang="en-US"/>
              <a:t>1</a:t>
            </a:r>
          </a:p>
          <a:p>
            <a:pPr algn="l"/>
            <a:endParaRPr lang="en-US"/>
          </a:p>
          <a:p>
            <a:pPr algn="l"/>
            <a:endParaRPr lang="en-US"/>
          </a:p>
          <a:p>
            <a:pPr algn="l"/>
            <a:endParaRPr lang="en-US"/>
          </a:p>
          <a:p>
            <a:pPr algn="l"/>
            <a:r>
              <a:rPr lang="en-US"/>
              <a:t>2</a:t>
            </a:r>
          </a:p>
          <a:p>
            <a:pPr algn="l"/>
            <a:endParaRPr lang="en-US"/>
          </a:p>
          <a:p>
            <a:pPr algn="l"/>
            <a:endParaRPr lang="en-US"/>
          </a:p>
          <a:p>
            <a:pPr algn="l"/>
            <a:r>
              <a:rPr lang="en-US"/>
              <a:t>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3914609.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142844" y="214290"/>
            <a:ext cx="8858312" cy="6500858"/>
          </a:xfrm>
          <a:ln w="38100">
            <a:solidFill>
              <a:schemeClr val="tx1"/>
            </a:solidFill>
          </a:ln>
        </p:spPr>
        <p:txBody>
          <a:bodyPr>
            <a:noAutofit/>
          </a:bodyPr>
          <a:lstStyle/>
          <a:p>
            <a:pPr algn="l"/>
            <a:r>
              <a:rPr lang="en-IN" sz="5400" b="1" u="sng" dirty="0">
                <a:solidFill>
                  <a:schemeClr val="tx1">
                    <a:lumMod val="95000"/>
                    <a:lumOff val="5000"/>
                  </a:schemeClr>
                </a:solidFill>
              </a:rPr>
              <a:t>Accessing elements of lists:</a:t>
            </a:r>
            <a:br>
              <a:rPr lang="en-IN" sz="5400" b="1" u="sng" dirty="0">
                <a:solidFill>
                  <a:schemeClr val="tx1">
                    <a:lumMod val="95000"/>
                    <a:lumOff val="5000"/>
                  </a:schemeClr>
                </a:solidFill>
              </a:rPr>
            </a:br>
            <a:r>
              <a:rPr lang="en-IN" b="1" u="sng" dirty="0">
                <a:solidFill>
                  <a:schemeClr val="tx1">
                    <a:lumMod val="95000"/>
                    <a:lumOff val="5000"/>
                  </a:schemeClr>
                </a:solidFill>
              </a:rPr>
              <a:t/>
            </a:r>
            <a:br>
              <a:rPr lang="en-IN" b="1" u="sng" dirty="0">
                <a:solidFill>
                  <a:schemeClr val="tx1">
                    <a:lumMod val="95000"/>
                    <a:lumOff val="5000"/>
                  </a:schemeClr>
                </a:solidFill>
              </a:rPr>
            </a:br>
            <a:r>
              <a:rPr lang="en-IN" sz="3200" b="1" u="sng" dirty="0">
                <a:solidFill>
                  <a:schemeClr val="tx1">
                    <a:lumMod val="95000"/>
                    <a:lumOff val="5000"/>
                  </a:schemeClr>
                </a:solidFill>
              </a:rPr>
              <a:t>Accessing list elements</a:t>
            </a:r>
            <a:r>
              <a:rPr lang="en-IN" sz="3200" b="1" dirty="0">
                <a:solidFill>
                  <a:schemeClr val="tx1">
                    <a:lumMod val="95000"/>
                    <a:lumOff val="5000"/>
                  </a:schemeClr>
                </a:solidFill>
              </a:rPr>
              <a:t> : </a:t>
            </a:r>
            <a:r>
              <a:rPr lang="en-US" sz="2800" dirty="0"/>
              <a:t>You can access the list items anytime by referring to its </a:t>
            </a:r>
            <a:r>
              <a:rPr lang="en-US" sz="2800" b="1" dirty="0">
                <a:solidFill>
                  <a:srgbClr val="FF0000"/>
                </a:solidFill>
              </a:rPr>
              <a:t>index number</a:t>
            </a:r>
            <a:r>
              <a:rPr lang="en-US" sz="2800" dirty="0"/>
              <a:t>, inside single or double </a:t>
            </a:r>
            <a:r>
              <a:rPr lang="en-US" sz="2800" b="1" dirty="0">
                <a:solidFill>
                  <a:srgbClr val="FF0000"/>
                </a:solidFill>
              </a:rPr>
              <a:t>square brackets</a:t>
            </a:r>
            <a:r>
              <a:rPr lang="en-US" sz="2800" dirty="0"/>
              <a:t>. The first item has index 1, the second item has index 2, and so on.  In case of named lists it can also be accessed using the names using </a:t>
            </a:r>
            <a:r>
              <a:rPr lang="en-US" sz="2800" b="1" dirty="0">
                <a:solidFill>
                  <a:srgbClr val="FF0000"/>
                </a:solidFill>
              </a:rPr>
              <a:t>“$”.</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a:t>  </a:t>
            </a:r>
            <a:endParaRPr lang="en-US" sz="2800" b="1" u="sng" dirty="0">
              <a:solidFill>
                <a:schemeClr val="tx1">
                  <a:lumMod val="95000"/>
                  <a:lumOff val="5000"/>
                </a:schemeClr>
              </a:solidFill>
            </a:endParaRPr>
          </a:p>
        </p:txBody>
      </p:sp>
      <p:pic>
        <p:nvPicPr>
          <p:cNvPr id="6" name="Picture 5" descr="Screenshot.png"/>
          <p:cNvPicPr>
            <a:picLocks noChangeAspect="1"/>
          </p:cNvPicPr>
          <p:nvPr/>
        </p:nvPicPr>
        <p:blipFill>
          <a:blip r:embed="rId3"/>
          <a:stretch>
            <a:fillRect/>
          </a:stretch>
        </p:blipFill>
        <p:spPr>
          <a:xfrm>
            <a:off x="214282" y="4143380"/>
            <a:ext cx="4572032" cy="2500330"/>
          </a:xfrm>
          <a:prstGeom prst="rect">
            <a:avLst/>
          </a:prstGeom>
          <a:ln>
            <a:solidFill>
              <a:schemeClr val="accent6">
                <a:lumMod val="40000"/>
                <a:lumOff val="60000"/>
              </a:schemeClr>
            </a:solidFill>
          </a:ln>
        </p:spPr>
      </p:pic>
      <p:pic>
        <p:nvPicPr>
          <p:cNvPr id="7" name="Picture 6" descr="Screenshot1.png"/>
          <p:cNvPicPr>
            <a:picLocks noChangeAspect="1"/>
          </p:cNvPicPr>
          <p:nvPr/>
        </p:nvPicPr>
        <p:blipFill>
          <a:blip r:embed="rId4"/>
          <a:stretch>
            <a:fillRect/>
          </a:stretch>
        </p:blipFill>
        <p:spPr>
          <a:xfrm>
            <a:off x="5000628" y="4143380"/>
            <a:ext cx="3929090" cy="2500330"/>
          </a:xfrm>
          <a:prstGeom prst="rect">
            <a:avLst/>
          </a:prstGeom>
          <a:ln>
            <a:solidFill>
              <a:schemeClr val="accent6">
                <a:lumMod val="40000"/>
                <a:lumOff val="60000"/>
              </a:schemeClr>
            </a:solidFill>
          </a:ln>
        </p:spPr>
      </p:pic>
      <p:pic>
        <p:nvPicPr>
          <p:cNvPr id="4099" name="Picture 3" descr="C:\Users\BABA\AppData\Local\Microsoft\Windows\INetCache\IE\JELBVDLJ\1024px-192-detective-2.svg[1].png"/>
          <p:cNvPicPr>
            <a:picLocks noChangeAspect="1" noChangeArrowheads="1"/>
          </p:cNvPicPr>
          <p:nvPr/>
        </p:nvPicPr>
        <p:blipFill>
          <a:blip r:embed="rId5" cstate="print"/>
          <a:srcRect/>
          <a:stretch>
            <a:fillRect/>
          </a:stretch>
        </p:blipFill>
        <p:spPr bwMode="auto">
          <a:xfrm>
            <a:off x="7786710" y="214290"/>
            <a:ext cx="1214478" cy="1214478"/>
          </a:xfrm>
          <a:prstGeom prst="rect">
            <a:avLst/>
          </a:prstGeom>
          <a:noFill/>
        </p:spPr>
      </p:pic>
      <p:sp>
        <p:nvSpPr>
          <p:cNvPr id="8" name="Rectangular Callout 7"/>
          <p:cNvSpPr/>
          <p:nvPr/>
        </p:nvSpPr>
        <p:spPr>
          <a:xfrm>
            <a:off x="3571868" y="4214818"/>
            <a:ext cx="1071570"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INPUT</a:t>
            </a:r>
            <a:endParaRPr lang="en-US" b="1" dirty="0">
              <a:solidFill>
                <a:schemeClr val="tx1"/>
              </a:solidFill>
            </a:endParaRPr>
          </a:p>
        </p:txBody>
      </p:sp>
      <p:sp>
        <p:nvSpPr>
          <p:cNvPr id="9" name="Rectangular Callout 8"/>
          <p:cNvSpPr/>
          <p:nvPr/>
        </p:nvSpPr>
        <p:spPr>
          <a:xfrm>
            <a:off x="7786710" y="4214818"/>
            <a:ext cx="1071570"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a:solidFill>
                  <a:schemeClr val="tx1"/>
                </a:solidFill>
              </a:rPr>
              <a:t>OUTPUT</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618773914674.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85720" y="214290"/>
            <a:ext cx="8572560" cy="6429420"/>
          </a:xfrm>
          <a:ln w="38100">
            <a:solidFill>
              <a:schemeClr val="tx1"/>
            </a:solidFill>
          </a:ln>
        </p:spPr>
        <p:txBody>
          <a:bodyPr/>
          <a:lstStyle/>
          <a:p>
            <a:pPr algn="l"/>
            <a:r>
              <a:rPr lang="en-US" sz="5400" b="1" u="sng" dirty="0" smtClean="0"/>
              <a:t>Basic Commands :</a:t>
            </a:r>
            <a:r>
              <a:rPr lang="en-US" b="1" u="sng" dirty="0" smtClean="0"/>
              <a:t/>
            </a:r>
            <a:br>
              <a:rPr lang="en-US" b="1" u="sng" dirty="0" smtClean="0"/>
            </a:br>
            <a:r>
              <a:rPr lang="en-US" b="1" u="sng" dirty="0" smtClean="0"/>
              <a:t/>
            </a:r>
            <a:br>
              <a:rPr lang="en-US" b="1" u="sng" dirty="0" smtClean="0"/>
            </a:br>
            <a:r>
              <a:rPr lang="en-US" b="1" u="sng" dirty="0" smtClean="0"/>
              <a:t/>
            </a:r>
            <a:br>
              <a:rPr lang="en-US" b="1" u="sng" dirty="0" smtClean="0"/>
            </a:br>
            <a:r>
              <a:rPr lang="en-US" b="1" u="sng" dirty="0" smtClean="0"/>
              <a:t/>
            </a:r>
            <a:br>
              <a:rPr lang="en-US" b="1" u="sng" dirty="0" smtClean="0"/>
            </a:br>
            <a:r>
              <a:rPr lang="en-US" b="1" u="sng" dirty="0" smtClean="0"/>
              <a:t/>
            </a:r>
            <a:br>
              <a:rPr lang="en-US" b="1" u="sng" dirty="0" smtClean="0"/>
            </a:br>
            <a:r>
              <a:rPr lang="en-US" b="1" u="sng" dirty="0" smtClean="0"/>
              <a:t/>
            </a:r>
            <a:br>
              <a:rPr lang="en-US" b="1" u="sng" dirty="0" smtClean="0"/>
            </a:br>
            <a:r>
              <a:rPr lang="en-US" b="1" u="sng" dirty="0" smtClean="0"/>
              <a:t/>
            </a:r>
            <a:br>
              <a:rPr lang="en-US" b="1" u="sng" dirty="0" smtClean="0"/>
            </a:br>
            <a:r>
              <a:rPr lang="en-US" b="1" u="sng" dirty="0" smtClean="0"/>
              <a:t> </a:t>
            </a:r>
            <a:endParaRPr lang="en-US" b="1" u="sng" dirty="0"/>
          </a:p>
        </p:txBody>
      </p:sp>
      <p:pic>
        <p:nvPicPr>
          <p:cNvPr id="10242" name="Picture 2" descr="C:\Users\BABA\AppData\Local\Microsoft\Windows\INetCache\IE\HX19Q0OH\512px-192-detective-2.svg[1].png"/>
          <p:cNvPicPr>
            <a:picLocks noChangeAspect="1" noChangeArrowheads="1"/>
          </p:cNvPicPr>
          <p:nvPr/>
        </p:nvPicPr>
        <p:blipFill>
          <a:blip r:embed="rId3"/>
          <a:srcRect/>
          <a:stretch>
            <a:fillRect/>
          </a:stretch>
        </p:blipFill>
        <p:spPr bwMode="auto">
          <a:xfrm>
            <a:off x="6286512" y="357166"/>
            <a:ext cx="2165034" cy="2165034"/>
          </a:xfrm>
          <a:prstGeom prst="rect">
            <a:avLst/>
          </a:prstGeom>
          <a:noFill/>
        </p:spPr>
      </p:pic>
      <p:pic>
        <p:nvPicPr>
          <p:cNvPr id="5" name="Picture 4" descr="basic.png"/>
          <p:cNvPicPr>
            <a:picLocks noChangeAspect="1"/>
          </p:cNvPicPr>
          <p:nvPr/>
        </p:nvPicPr>
        <p:blipFill>
          <a:blip r:embed="rId4"/>
          <a:stretch>
            <a:fillRect/>
          </a:stretch>
        </p:blipFill>
        <p:spPr>
          <a:xfrm>
            <a:off x="500034" y="1714488"/>
            <a:ext cx="4572032" cy="4714908"/>
          </a:xfrm>
          <a:prstGeom prst="rect">
            <a:avLst/>
          </a:prstGeom>
        </p:spPr>
      </p:pic>
      <p:pic>
        <p:nvPicPr>
          <p:cNvPr id="6" name="Picture 5" descr="1.png"/>
          <p:cNvPicPr>
            <a:picLocks noChangeAspect="1"/>
          </p:cNvPicPr>
          <p:nvPr/>
        </p:nvPicPr>
        <p:blipFill>
          <a:blip r:embed="rId5"/>
          <a:stretch>
            <a:fillRect/>
          </a:stretch>
        </p:blipFill>
        <p:spPr>
          <a:xfrm>
            <a:off x="5214942" y="2357430"/>
            <a:ext cx="2643206" cy="1846116"/>
          </a:xfrm>
          <a:prstGeom prst="rect">
            <a:avLst/>
          </a:prstGeom>
        </p:spPr>
      </p:pic>
      <p:pic>
        <p:nvPicPr>
          <p:cNvPr id="8" name="Picture 7" descr="3.png"/>
          <p:cNvPicPr>
            <a:picLocks noChangeAspect="1"/>
          </p:cNvPicPr>
          <p:nvPr/>
        </p:nvPicPr>
        <p:blipFill>
          <a:blip r:embed="rId6"/>
          <a:stretch>
            <a:fillRect/>
          </a:stretch>
        </p:blipFill>
        <p:spPr>
          <a:xfrm>
            <a:off x="5214942" y="4286256"/>
            <a:ext cx="1828959" cy="1447926"/>
          </a:xfrm>
          <a:prstGeom prst="rect">
            <a:avLst/>
          </a:prstGeom>
        </p:spPr>
      </p:pic>
      <p:pic>
        <p:nvPicPr>
          <p:cNvPr id="9" name="Picture 8" descr="4.png"/>
          <p:cNvPicPr>
            <a:picLocks noChangeAspect="1"/>
          </p:cNvPicPr>
          <p:nvPr/>
        </p:nvPicPr>
        <p:blipFill>
          <a:blip r:embed="rId7"/>
          <a:stretch>
            <a:fillRect/>
          </a:stretch>
        </p:blipFill>
        <p:spPr>
          <a:xfrm>
            <a:off x="7143768" y="4286256"/>
            <a:ext cx="1348857" cy="1851821"/>
          </a:xfrm>
          <a:prstGeom prst="rect">
            <a:avLst/>
          </a:prstGeom>
        </p:spPr>
      </p:pic>
      <p:sp>
        <p:nvSpPr>
          <p:cNvPr id="10" name="Rectangular Callout 9"/>
          <p:cNvSpPr/>
          <p:nvPr/>
        </p:nvSpPr>
        <p:spPr>
          <a:xfrm>
            <a:off x="3643306" y="2071678"/>
            <a:ext cx="1214446" cy="428628"/>
          </a:xfrm>
          <a:prstGeom prst="wedgeRect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INPUT</a:t>
            </a:r>
            <a:endParaRPr lang="en-US" b="1" dirty="0">
              <a:solidFill>
                <a:schemeClr val="tx1"/>
              </a:solidFill>
            </a:endParaRPr>
          </a:p>
        </p:txBody>
      </p:sp>
      <p:sp>
        <p:nvSpPr>
          <p:cNvPr id="11" name="Rectangular Callout 10"/>
          <p:cNvSpPr/>
          <p:nvPr/>
        </p:nvSpPr>
        <p:spPr>
          <a:xfrm>
            <a:off x="5214942" y="1928802"/>
            <a:ext cx="1143008" cy="357190"/>
          </a:xfrm>
          <a:prstGeom prst="wedgeRectCallou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OUTPUT</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1618773914618.jpg"/>
          <p:cNvPicPr>
            <a:picLocks noGrp="1" noChangeAspect="1"/>
          </p:cNvPicPr>
          <p:nvPr>
            <p:ph idx="1"/>
          </p:nvPr>
        </p:nvPicPr>
        <p:blipFill>
          <a:blip r:embed="rId2"/>
          <a:stretch>
            <a:fillRect/>
          </a:stretch>
        </p:blipFill>
        <p:spPr>
          <a:xfrm>
            <a:off x="0" y="0"/>
            <a:ext cx="9144000" cy="6858000"/>
          </a:xfrm>
          <a:ln w="76200">
            <a:solidFill>
              <a:schemeClr val="tx1"/>
            </a:solidFill>
          </a:ln>
        </p:spPr>
      </p:pic>
      <p:sp>
        <p:nvSpPr>
          <p:cNvPr id="2" name="Title 1"/>
          <p:cNvSpPr>
            <a:spLocks noGrp="1"/>
          </p:cNvSpPr>
          <p:nvPr>
            <p:ph type="title"/>
          </p:nvPr>
        </p:nvSpPr>
        <p:spPr>
          <a:xfrm>
            <a:off x="214282" y="142852"/>
            <a:ext cx="8715436" cy="6500858"/>
          </a:xfrm>
          <a:ln w="38100">
            <a:solidFill>
              <a:schemeClr val="tx1"/>
            </a:solidFill>
          </a:ln>
        </p:spPr>
        <p:txBody>
          <a:bodyPr>
            <a:normAutofit fontScale="90000"/>
          </a:bodyPr>
          <a:lstStyle/>
          <a:p>
            <a:pPr algn="l"/>
            <a:r>
              <a:rPr lang="en-IN" sz="5400" b="1" u="sng" dirty="0"/>
              <a:t/>
            </a:r>
            <a:br>
              <a:rPr lang="en-IN" sz="5400" b="1" u="sng" dirty="0"/>
            </a:br>
            <a:r>
              <a:rPr lang="en-IN" sz="5400" b="1" u="sng" dirty="0"/>
              <a:t/>
            </a:r>
            <a:br>
              <a:rPr lang="en-IN" sz="5400" b="1" u="sng" dirty="0"/>
            </a:br>
            <a:r>
              <a:rPr lang="en-IN" sz="6000" b="1" u="sng" dirty="0"/>
              <a:t>Changing list elements : </a:t>
            </a:r>
            <a:br>
              <a:rPr lang="en-IN" sz="6000" b="1" u="sng" dirty="0"/>
            </a:br>
            <a:r>
              <a:rPr lang="en-IN" sz="5400" b="1" u="sng" dirty="0"/>
              <a:t/>
            </a:r>
            <a:br>
              <a:rPr lang="en-IN" sz="5400" b="1" u="sng" dirty="0"/>
            </a:br>
            <a:r>
              <a:rPr lang="en-US" sz="3600" b="1" u="sng" dirty="0"/>
              <a:t>Changing list elements </a:t>
            </a:r>
            <a:r>
              <a:rPr lang="en-US" sz="3600" dirty="0"/>
              <a:t>: </a:t>
            </a:r>
            <a:r>
              <a:rPr lang="en-US" sz="2700" dirty="0"/>
              <a:t>To change the value of a specific item, refer to the </a:t>
            </a:r>
            <a:r>
              <a:rPr lang="en-US" sz="2700" b="1" dirty="0">
                <a:solidFill>
                  <a:srgbClr val="FF0000"/>
                </a:solidFill>
              </a:rPr>
              <a:t>index number </a:t>
            </a:r>
            <a:r>
              <a:rPr lang="en-US" sz="2700" dirty="0"/>
              <a:t>for example to change the  1</a:t>
            </a:r>
            <a:r>
              <a:rPr lang="en-US" sz="2700" baseline="30000" dirty="0"/>
              <a:t>st</a:t>
            </a:r>
            <a:r>
              <a:rPr lang="en-US" sz="2700" dirty="0"/>
              <a:t> element whose index is 1 first write the name of the list followed by the index written in single or double </a:t>
            </a:r>
            <a:r>
              <a:rPr lang="en-US" sz="2700" b="1" dirty="0">
                <a:solidFill>
                  <a:srgbClr val="FF0000"/>
                </a:solidFill>
              </a:rPr>
              <a:t>square brackets </a:t>
            </a:r>
            <a:r>
              <a:rPr lang="en-US" sz="2700" dirty="0"/>
              <a:t>and then with the help of assignment operator assign the new value to that particular element of list .</a:t>
            </a:r>
            <a:br>
              <a:rPr lang="en-US" sz="2700" dirty="0"/>
            </a:br>
            <a:r>
              <a:rPr lang="en-US" sz="2700" dirty="0"/>
              <a:t/>
            </a:r>
            <a:br>
              <a:rPr lang="en-US" sz="2700" dirty="0"/>
            </a:br>
            <a:r>
              <a:rPr lang="en-US" sz="3100" dirty="0"/>
              <a:t/>
            </a:r>
            <a:br>
              <a:rPr lang="en-US" sz="3100" dirty="0"/>
            </a:br>
            <a:r>
              <a:rPr lang="en-US" sz="3100" dirty="0"/>
              <a:t/>
            </a:r>
            <a:br>
              <a:rPr lang="en-US" sz="3100" dirty="0"/>
            </a:br>
            <a:r>
              <a:rPr lang="en-US" sz="3100" dirty="0"/>
              <a:t/>
            </a:r>
            <a:br>
              <a:rPr lang="en-US" sz="3100" dirty="0"/>
            </a:br>
            <a:r>
              <a:rPr lang="en-US" sz="3100" dirty="0"/>
              <a:t/>
            </a:r>
            <a:br>
              <a:rPr lang="en-US" sz="3100" dirty="0"/>
            </a:br>
            <a:r>
              <a:rPr lang="en-US" sz="5400" dirty="0"/>
              <a:t/>
            </a:r>
            <a:br>
              <a:rPr lang="en-US" sz="5400" dirty="0"/>
            </a:br>
            <a:endParaRPr lang="en-US" sz="5400" b="1" u="sng" dirty="0"/>
          </a:p>
        </p:txBody>
      </p:sp>
      <p:sp>
        <p:nvSpPr>
          <p:cNvPr id="7" name="Rectangle 6"/>
          <p:cNvSpPr/>
          <p:nvPr/>
        </p:nvSpPr>
        <p:spPr>
          <a:xfrm>
            <a:off x="2286000" y="2828836"/>
            <a:ext cx="4572000" cy="646331"/>
          </a:xfrm>
          <a:prstGeom prst="rect">
            <a:avLst/>
          </a:prstGeom>
        </p:spPr>
        <p:txBody>
          <a:bodyPr>
            <a:spAutoFit/>
          </a:bodyPr>
          <a:lstStyle/>
          <a:p>
            <a:r>
              <a:rPr lang="en-US" dirty="0"/>
              <a:t/>
            </a:r>
            <a:br>
              <a:rPr lang="en-US" dirty="0"/>
            </a:br>
            <a:endParaRPr lang="en-US" dirty="0"/>
          </a:p>
        </p:txBody>
      </p:sp>
      <p:pic>
        <p:nvPicPr>
          <p:cNvPr id="12" name="Picture 11" descr="Screenshot 2021-04-20 021654.png"/>
          <p:cNvPicPr>
            <a:picLocks noChangeAspect="1"/>
          </p:cNvPicPr>
          <p:nvPr/>
        </p:nvPicPr>
        <p:blipFill>
          <a:blip r:embed="rId3"/>
          <a:stretch>
            <a:fillRect/>
          </a:stretch>
        </p:blipFill>
        <p:spPr>
          <a:xfrm>
            <a:off x="357158" y="4286256"/>
            <a:ext cx="4214842" cy="2214578"/>
          </a:xfrm>
          <a:prstGeom prst="rect">
            <a:avLst/>
          </a:prstGeom>
          <a:ln>
            <a:solidFill>
              <a:schemeClr val="accent6">
                <a:lumMod val="60000"/>
                <a:lumOff val="40000"/>
              </a:schemeClr>
            </a:solidFill>
          </a:ln>
        </p:spPr>
      </p:pic>
      <p:pic>
        <p:nvPicPr>
          <p:cNvPr id="13" name="Picture 12" descr="Screenshot 2021-04-20 021747.png"/>
          <p:cNvPicPr>
            <a:picLocks noChangeAspect="1"/>
          </p:cNvPicPr>
          <p:nvPr/>
        </p:nvPicPr>
        <p:blipFill>
          <a:blip r:embed="rId4"/>
          <a:stretch>
            <a:fillRect/>
          </a:stretch>
        </p:blipFill>
        <p:spPr>
          <a:xfrm>
            <a:off x="4786314" y="4286256"/>
            <a:ext cx="3929090" cy="2214578"/>
          </a:xfrm>
          <a:prstGeom prst="rect">
            <a:avLst/>
          </a:prstGeom>
          <a:ln>
            <a:solidFill>
              <a:schemeClr val="accent6">
                <a:lumMod val="60000"/>
                <a:lumOff val="40000"/>
              </a:schemeClr>
            </a:solidFill>
          </a:ln>
        </p:spPr>
      </p:pic>
      <p:pic>
        <p:nvPicPr>
          <p:cNvPr id="3075" name="Picture 3" descr="C:\Users\BABA\AppData\Local\Microsoft\Windows\INetCache\IE\JELBVDLJ\1024px-192-detective-2.svg[1].png"/>
          <p:cNvPicPr>
            <a:picLocks noChangeAspect="1" noChangeArrowheads="1"/>
          </p:cNvPicPr>
          <p:nvPr/>
        </p:nvPicPr>
        <p:blipFill>
          <a:blip r:embed="rId5" cstate="print"/>
          <a:srcRect/>
          <a:stretch>
            <a:fillRect/>
          </a:stretch>
        </p:blipFill>
        <p:spPr bwMode="auto">
          <a:xfrm>
            <a:off x="7072330" y="357166"/>
            <a:ext cx="1571612" cy="1571612"/>
          </a:xfrm>
          <a:prstGeom prst="rect">
            <a:avLst/>
          </a:prstGeom>
          <a:noFill/>
        </p:spPr>
      </p:pic>
      <p:sp>
        <p:nvSpPr>
          <p:cNvPr id="14" name="Rectangular Callout 13"/>
          <p:cNvSpPr/>
          <p:nvPr/>
        </p:nvSpPr>
        <p:spPr>
          <a:xfrm>
            <a:off x="3071802" y="5929330"/>
            <a:ext cx="1285884"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INPUT</a:t>
            </a:r>
          </a:p>
        </p:txBody>
      </p:sp>
      <p:sp>
        <p:nvSpPr>
          <p:cNvPr id="15" name="Rectangular Callout 14"/>
          <p:cNvSpPr/>
          <p:nvPr/>
        </p:nvSpPr>
        <p:spPr>
          <a:xfrm>
            <a:off x="7286644" y="5929330"/>
            <a:ext cx="1285884" cy="428628"/>
          </a:xfrm>
          <a:prstGeom prst="wedgeRectCallou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OUTPUT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286</Words>
  <Application>Microsoft Office PowerPoint</Application>
  <PresentationFormat>On-screen Show (4:3)</PresentationFormat>
  <Paragraphs>75</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vt:lpstr>
      <vt:lpstr>Slide 2</vt:lpstr>
      <vt:lpstr> </vt:lpstr>
      <vt:lpstr>Slide 4</vt:lpstr>
      <vt:lpstr>Structure and Length of a list</vt:lpstr>
      <vt:lpstr>.</vt:lpstr>
      <vt:lpstr>Accessing elements of lists:  Accessing list elements : You can access the list items anytime by referring to its index number, inside single or double square brackets. The first item has index 1, the second item has index 2, and so on.  In case of named lists it can also be accessed using the names using “$”.        </vt:lpstr>
      <vt:lpstr>Basic Commands :        </vt:lpstr>
      <vt:lpstr>  Changing list elements :   Changing list elements : To change the value of a specific item, refer to the index number for example to change the  1st element whose index is 1 first write the name of the list followed by the index written in single or double square brackets and then with the help of assignment operator assign the new value to that particular element of list .       </vt:lpstr>
      <vt:lpstr>     Adding and Removing list                                                                             elements : Adding new element : We can add a new element by assigning it to an unused index. Removing list element :  We can delete a element by reassigning it to NULL.         </vt:lpstr>
      <vt:lpstr>    Joining two lists :  Joining two or more lists : There are several ways to join, or concatenate, two or more lists in R. The most common way is to use the c() function, which combines two elements together:        </vt:lpstr>
      <vt:lpstr>Converting list to Vector :  Converting : A list can be converted to a vector so that the elements of the vector can be used for further manipulation. All the arithmetic operations on vectors can be applied after the list is converted into vector. To do this conversion, we can use the unlist() function. It takes the list as input and produces a vector.   </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 Presentation</dc:title>
  <dc:creator>BABA</dc:creator>
  <cp:lastModifiedBy>BABA</cp:lastModifiedBy>
  <cp:revision>54</cp:revision>
  <dcterms:created xsi:type="dcterms:W3CDTF">2021-04-18T19:29:42Z</dcterms:created>
  <dcterms:modified xsi:type="dcterms:W3CDTF">2021-04-21T17:46:01Z</dcterms:modified>
</cp:coreProperties>
</file>