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2" d="100"/>
          <a:sy n="42" d="100"/>
        </p:scale>
        <p:origin x="64" y="5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94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0781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72292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15358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1447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4/26/2021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8745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4/26/2021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51307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0581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214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086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726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894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893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4/26/2021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403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4/26/2021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6934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4/26/2021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884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053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4/26/2021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27544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236D8-F010-407B-805F-0FB78E6A745C}"/>
              </a:ext>
            </a:extLst>
          </p:cNvPr>
          <p:cNvSpPr>
            <a:spLocks noGrp="1"/>
          </p:cNvSpPr>
          <p:nvPr>
            <p:ph type="ctrTitle"/>
          </p:nvPr>
        </p:nvSpPr>
        <p:spPr>
          <a:xfrm>
            <a:off x="2417779" y="802299"/>
            <a:ext cx="8637073" cy="1359876"/>
          </a:xfrm>
        </p:spPr>
        <p:txBody>
          <a:bodyPr/>
          <a:lstStyle/>
          <a:p>
            <a:r>
              <a:rPr lang="en-US" dirty="0"/>
              <a:t>RUBIK’S CUBE</a:t>
            </a:r>
            <a:endParaRPr lang="en-IN" dirty="0"/>
          </a:p>
        </p:txBody>
      </p:sp>
      <p:sp>
        <p:nvSpPr>
          <p:cNvPr id="3" name="Subtitle 2">
            <a:extLst>
              <a:ext uri="{FF2B5EF4-FFF2-40B4-BE49-F238E27FC236}">
                <a16:creationId xmlns:a16="http://schemas.microsoft.com/office/drawing/2014/main" id="{FA65A926-C7F7-45D1-BFD8-88FBE875A57A}"/>
              </a:ext>
            </a:extLst>
          </p:cNvPr>
          <p:cNvSpPr>
            <a:spLocks noGrp="1"/>
          </p:cNvSpPr>
          <p:nvPr>
            <p:ph type="subTitle" idx="1"/>
          </p:nvPr>
        </p:nvSpPr>
        <p:spPr>
          <a:xfrm>
            <a:off x="1154955" y="4075496"/>
            <a:ext cx="8825658" cy="1563303"/>
          </a:xfrm>
        </p:spPr>
        <p:txBody>
          <a:bodyPr/>
          <a:lstStyle/>
          <a:p>
            <a:r>
              <a:rPr lang="en-US" dirty="0"/>
              <a:t>                                                                                     RIDIMA BADOLA</a:t>
            </a:r>
          </a:p>
          <a:p>
            <a:r>
              <a:rPr lang="en-US" dirty="0"/>
              <a:t>                                                                                     MAT/19/102</a:t>
            </a:r>
            <a:endParaRPr lang="en-IN" dirty="0"/>
          </a:p>
        </p:txBody>
      </p:sp>
      <p:pic>
        <p:nvPicPr>
          <p:cNvPr id="7170" name="Picture 2" descr="Determined inventor spends years painstakingly creating the world's first  self-solving Rubik's cube - Caters News Agency">
            <a:extLst>
              <a:ext uri="{FF2B5EF4-FFF2-40B4-BE49-F238E27FC236}">
                <a16:creationId xmlns:a16="http://schemas.microsoft.com/office/drawing/2014/main" id="{B78C0A76-836E-41D2-A565-4512A9754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991" y="2405270"/>
            <a:ext cx="4969566" cy="28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03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31DA4-8F1A-4FE0-B667-D9E2D36109E9}"/>
              </a:ext>
            </a:extLst>
          </p:cNvPr>
          <p:cNvSpPr>
            <a:spLocks noGrp="1"/>
          </p:cNvSpPr>
          <p:nvPr>
            <p:ph type="title"/>
          </p:nvPr>
        </p:nvSpPr>
        <p:spPr>
          <a:xfrm>
            <a:off x="399155" y="744134"/>
            <a:ext cx="9603275" cy="890931"/>
          </a:xfrm>
        </p:spPr>
        <p:txBody>
          <a:bodyPr/>
          <a:lstStyle/>
          <a:p>
            <a:pPr algn="ctr"/>
            <a:r>
              <a:rPr lang="en-US" dirty="0">
                <a:latin typeface="Times New Roman" panose="02020603050405020304" pitchFamily="18" charset="0"/>
                <a:cs typeface="Times New Roman" panose="02020603050405020304" pitchFamily="18" charset="0"/>
              </a:rPr>
              <a:t>INTRODUCTION:</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08B37D8-0D1E-4DAF-99B4-FC63DA9799A4}"/>
              </a:ext>
            </a:extLst>
          </p:cNvPr>
          <p:cNvSpPr>
            <a:spLocks noGrp="1"/>
          </p:cNvSpPr>
          <p:nvPr>
            <p:ph idx="1"/>
          </p:nvPr>
        </p:nvSpPr>
        <p:spPr>
          <a:xfrm>
            <a:off x="399156" y="1997375"/>
            <a:ext cx="9603275" cy="3947745"/>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The Rubik’s Cube is a 3 × 3 × 3 cube. The cube can be manipulated by rotating the</a:t>
            </a:r>
          </a:p>
          <a:p>
            <a:pPr marL="0" indent="0">
              <a:buNone/>
            </a:pPr>
            <a:r>
              <a:rPr lang="en-US" dirty="0">
                <a:latin typeface="Times New Roman" panose="02020603050405020304" pitchFamily="18" charset="0"/>
                <a:cs typeface="Times New Roman" panose="02020603050405020304" pitchFamily="18" charset="0"/>
              </a:rPr>
              <a:t>faces of the cube. There are six faces, with each face composed of nine facets. On each</a:t>
            </a:r>
          </a:p>
          <a:p>
            <a:pPr marL="0" indent="0">
              <a:buNone/>
            </a:pPr>
            <a:r>
              <a:rPr lang="en-US" dirty="0">
                <a:latin typeface="Times New Roman" panose="02020603050405020304" pitchFamily="18" charset="0"/>
                <a:cs typeface="Times New Roman" panose="02020603050405020304" pitchFamily="18" charset="0"/>
              </a:rPr>
              <a:t>face, the center facet is fixed, and is unmoveable. In total, there are 6 · 9 = 54 facets on</a:t>
            </a:r>
          </a:p>
          <a:p>
            <a:pPr marL="0" indent="0">
              <a:buNone/>
            </a:pPr>
            <a:r>
              <a:rPr lang="en-US" dirty="0">
                <a:latin typeface="Times New Roman" panose="02020603050405020304" pitchFamily="18" charset="0"/>
                <a:cs typeface="Times New Roman" panose="02020603050405020304" pitchFamily="18" charset="0"/>
              </a:rPr>
              <a:t>the cube. Each facet is also colored, and solving the cube requires that each face be a</a:t>
            </a:r>
          </a:p>
          <a:p>
            <a:pPr marL="0" indent="0">
              <a:buNone/>
            </a:pPr>
            <a:r>
              <a:rPr lang="en-US" dirty="0">
                <a:latin typeface="Times New Roman" panose="02020603050405020304" pitchFamily="18" charset="0"/>
                <a:cs typeface="Times New Roman" panose="02020603050405020304" pitchFamily="18" charset="0"/>
              </a:rPr>
              <a:t>solid color. That is, the nine facets of the side must all be the same color. When the cube was first introduced to the public, the focus was on solving the puzzle.</a:t>
            </a:r>
          </a:p>
        </p:txBody>
      </p:sp>
    </p:spTree>
    <p:extLst>
      <p:ext uri="{BB962C8B-B14F-4D97-AF65-F5344CB8AC3E}">
        <p14:creationId xmlns:p14="http://schemas.microsoft.com/office/powerpoint/2010/main" val="223036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FD17E-32B5-45D5-9497-6FC23BFB710B}"/>
              </a:ext>
            </a:extLst>
          </p:cNvPr>
          <p:cNvSpPr>
            <a:spLocks noGrp="1"/>
          </p:cNvSpPr>
          <p:nvPr>
            <p:ph idx="4294967295"/>
          </p:nvPr>
        </p:nvSpPr>
        <p:spPr>
          <a:xfrm>
            <a:off x="871268" y="1017917"/>
            <a:ext cx="8357259" cy="3571336"/>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Today, the Rubik’s Cube is still popular; however, the focus has changed. Speed-cubing competitions are held through the World Cube Association, where participants attempt to solve the cube as fast as possible.</a:t>
            </a:r>
            <a:endParaRPr lang="en-IN"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There is also interest in finding the maximum number of minimum moves needed to put the cube into its solved state from any position. This number is called God’s Number and in 2010 was determined to be 20 . God’s Number, however, does not say which twists and turns are needed to solve the cube, it merely states what the maximum number of moves is.</a:t>
            </a:r>
            <a:endParaRPr lang="en-IN"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22812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A28B-BCC6-4565-A3E3-23B6BB8B61FE}"/>
              </a:ext>
            </a:extLst>
          </p:cNvPr>
          <p:cNvSpPr>
            <a:spLocks noGrp="1"/>
          </p:cNvSpPr>
          <p:nvPr>
            <p:ph type="title"/>
          </p:nvPr>
        </p:nvSpPr>
        <p:spPr>
          <a:xfrm>
            <a:off x="325953" y="452718"/>
            <a:ext cx="9404723" cy="1400530"/>
          </a:xfrm>
        </p:spPr>
        <p:txBody>
          <a:bodyPr/>
          <a:lstStyle/>
          <a:p>
            <a:pPr algn="ctr"/>
            <a:r>
              <a:rPr lang="en-US" dirty="0">
                <a:latin typeface="Times New Roman" panose="02020603050405020304" pitchFamily="18" charset="0"/>
                <a:cs typeface="Times New Roman" panose="02020603050405020304" pitchFamily="18" charset="0"/>
              </a:rPr>
              <a:t>MATHEMATICS OF SOLVING THE RUBIK’S CUBE:</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6A76FC-5DD6-4AD8-A5EF-368F5389D81E}"/>
              </a:ext>
            </a:extLst>
          </p:cNvPr>
          <p:cNvSpPr>
            <a:spLocks noGrp="1"/>
          </p:cNvSpPr>
          <p:nvPr>
            <p:ph idx="1"/>
          </p:nvPr>
        </p:nvSpPr>
        <p:spPr>
          <a:xfrm>
            <a:off x="1103312" y="2441275"/>
            <a:ext cx="8946541" cy="2803585"/>
          </a:xfrm>
        </p:spPr>
        <p:txBody>
          <a:bodyPr/>
          <a:lstStyle/>
          <a:p>
            <a:pPr marL="0" indent="0">
              <a:buNone/>
            </a:pPr>
            <a:r>
              <a:rPr lang="en-US" dirty="0">
                <a:latin typeface="Times New Roman" panose="02020603050405020304" pitchFamily="18" charset="0"/>
                <a:cs typeface="Times New Roman" panose="02020603050405020304" pitchFamily="18" charset="0"/>
              </a:rPr>
              <a:t>The number of possible permutations of the squares on a Rubik’s cube seems daunting. There are 8 corner pieces that can be arranged in 8! ways, each of which can be arranged in 3 orientations, giving 38 possibilities for each permutation of the corner pieces. There are 12 edge pieces which can be arranged in 12! ways. Each edge piece has 2 possible orientations, so each permutation of edge pieces has 212 arrangements</a:t>
            </a:r>
            <a:r>
              <a:rPr lang="en-US" dirty="0"/>
              <a:t>.</a:t>
            </a:r>
            <a:endParaRPr lang="en-IN" dirty="0"/>
          </a:p>
        </p:txBody>
      </p:sp>
    </p:spTree>
    <p:extLst>
      <p:ext uri="{BB962C8B-B14F-4D97-AF65-F5344CB8AC3E}">
        <p14:creationId xmlns:p14="http://schemas.microsoft.com/office/powerpoint/2010/main" val="3824866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253E2C-16F9-4FB8-B238-DBEC4DBBF995}"/>
              </a:ext>
            </a:extLst>
          </p:cNvPr>
          <p:cNvSpPr txBox="1"/>
          <p:nvPr/>
        </p:nvSpPr>
        <p:spPr>
          <a:xfrm>
            <a:off x="700897" y="1103075"/>
            <a:ext cx="7097383" cy="4093428"/>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But in the Rubik's cube, only 1/3 of the permutations have the rotations of the corner cubies correct. Only ½ of the permutations have the same edge flipping orientation as the original cube, and only ½ of these have the correct cubie rearrangement parity, This gives:</a:t>
            </a:r>
          </a:p>
          <a:p>
            <a:r>
              <a:rPr lang="en-US" sz="2000" dirty="0">
                <a:latin typeface="Times New Roman" panose="02020603050405020304" pitchFamily="18" charset="0"/>
                <a:cs typeface="Times New Roman" panose="02020603050405020304" pitchFamily="18" charset="0"/>
              </a:rPr>
              <a:t>   </a:t>
            </a:r>
          </a:p>
          <a:p>
            <a:r>
              <a:rPr lang="en-US" sz="2000" u="sng" dirty="0">
                <a:latin typeface="Times New Roman" panose="02020603050405020304" pitchFamily="18" charset="0"/>
                <a:cs typeface="Times New Roman" panose="02020603050405020304" pitchFamily="18" charset="0"/>
              </a:rPr>
              <a:t> (8! . 3</a:t>
            </a:r>
            <a:r>
              <a:rPr lang="en-US" sz="2000" u="sng" baseline="38000" dirty="0">
                <a:latin typeface="Times New Roman" panose="02020603050405020304" pitchFamily="18" charset="0"/>
                <a:cs typeface="Times New Roman" panose="02020603050405020304" pitchFamily="18" charset="0"/>
              </a:rPr>
              <a:t>8</a:t>
            </a:r>
            <a:r>
              <a:rPr lang="en-US" sz="2000" u="sng" dirty="0">
                <a:latin typeface="Times New Roman" panose="02020603050405020304" pitchFamily="18" charset="0"/>
                <a:cs typeface="Times New Roman" panose="02020603050405020304" pitchFamily="18" charset="0"/>
              </a:rPr>
              <a:t>. 12! . 2</a:t>
            </a:r>
            <a:r>
              <a:rPr lang="en-US" sz="2000" u="sng" baseline="38000" dirty="0">
                <a:latin typeface="Times New Roman" panose="02020603050405020304" pitchFamily="18" charset="0"/>
                <a:cs typeface="Times New Roman" panose="02020603050405020304" pitchFamily="18" charset="0"/>
              </a:rPr>
              <a:t>12</a:t>
            </a:r>
            <a:r>
              <a:rPr lang="en-US" sz="2000" u="sng" baseline="30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 4.3252.10</a:t>
            </a:r>
            <a:r>
              <a:rPr lang="en-US" sz="2000" baseline="38000" dirty="0">
                <a:latin typeface="Times New Roman" panose="02020603050405020304" pitchFamily="18" charset="0"/>
                <a:cs typeface="Times New Roman" panose="02020603050405020304" pitchFamily="18" charset="0"/>
              </a:rPr>
              <a:t>19</a:t>
            </a:r>
            <a:endParaRPr lang="en-US" sz="2000" u="sng" baseline="38000" dirty="0">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(3.2.2)</a:t>
            </a:r>
          </a:p>
          <a:p>
            <a:r>
              <a:rPr lang="en-US" sz="2000" dirty="0">
                <a:latin typeface="Times New Roman" panose="02020603050405020304" pitchFamily="18" charset="0"/>
                <a:cs typeface="Times New Roman" panose="02020603050405020304" pitchFamily="18" charset="0"/>
              </a:rPr>
              <a:t>possible arrangements of the Rubik’s cube. It is not completely known how to find the minimum distance between two</a:t>
            </a:r>
          </a:p>
          <a:p>
            <a:r>
              <a:rPr lang="en-US" sz="2000" dirty="0">
                <a:latin typeface="Times New Roman" panose="02020603050405020304" pitchFamily="18" charset="0"/>
                <a:cs typeface="Times New Roman" panose="02020603050405020304" pitchFamily="18" charset="0"/>
              </a:rPr>
              <a:t>arrangements of the cube. Of particular interest is the minimum number of moves from any permutation of the cube’s cubies back to the initial solved state.</a:t>
            </a:r>
          </a:p>
        </p:txBody>
      </p:sp>
    </p:spTree>
    <p:extLst>
      <p:ext uri="{BB962C8B-B14F-4D97-AF65-F5344CB8AC3E}">
        <p14:creationId xmlns:p14="http://schemas.microsoft.com/office/powerpoint/2010/main" val="291945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D72D-42BE-468A-8611-542B8CC1F731}"/>
              </a:ext>
            </a:extLst>
          </p:cNvPr>
          <p:cNvSpPr>
            <a:spLocks noGrp="1"/>
          </p:cNvSpPr>
          <p:nvPr>
            <p:ph type="title"/>
          </p:nvPr>
        </p:nvSpPr>
        <p:spPr/>
        <p:txBody>
          <a:bodyPr/>
          <a:lstStyle/>
          <a:p>
            <a:r>
              <a:rPr lang="en-US" dirty="0"/>
              <a:t>COMMANDS</a:t>
            </a:r>
            <a:endParaRPr lang="en-IN" dirty="0"/>
          </a:p>
        </p:txBody>
      </p:sp>
      <p:sp>
        <p:nvSpPr>
          <p:cNvPr id="3" name="Content Placeholder 2">
            <a:extLst>
              <a:ext uri="{FF2B5EF4-FFF2-40B4-BE49-F238E27FC236}">
                <a16:creationId xmlns:a16="http://schemas.microsoft.com/office/drawing/2014/main" id="{7A7D384B-752C-4A10-AF49-72686B2532FB}"/>
              </a:ext>
            </a:extLst>
          </p:cNvPr>
          <p:cNvSpPr>
            <a:spLocks noGrp="1"/>
          </p:cNvSpPr>
          <p:nvPr>
            <p:ph idx="1"/>
          </p:nvPr>
        </p:nvSpPr>
        <p:spPr>
          <a:xfrm>
            <a:off x="1327759" y="1557026"/>
            <a:ext cx="8897458" cy="4600251"/>
          </a:xfrm>
        </p:spPr>
        <p:txBody>
          <a:bodyPr>
            <a:normAutofit/>
          </a:bodyPr>
          <a:lstStyle/>
          <a:p>
            <a:r>
              <a:rPr lang="en-US" dirty="0">
                <a:latin typeface="Times New Roman" panose="02020603050405020304" pitchFamily="18" charset="0"/>
                <a:cs typeface="Times New Roman" panose="02020603050405020304" pitchFamily="18" charset="0"/>
              </a:rPr>
              <a:t>Let’s start with the command to layout a simple </a:t>
            </a:r>
            <a:r>
              <a:rPr lang="en-US" dirty="0" err="1">
                <a:latin typeface="Times New Roman" panose="02020603050405020304" pitchFamily="18" charset="0"/>
                <a:cs typeface="Times New Roman" panose="02020603050405020304" pitchFamily="18" charset="0"/>
              </a:rPr>
              <a:t>rubik’s</a:t>
            </a:r>
            <a:r>
              <a:rPr lang="en-US" dirty="0">
                <a:latin typeface="Times New Roman" panose="02020603050405020304" pitchFamily="18" charset="0"/>
                <a:cs typeface="Times New Roman" panose="02020603050405020304" pitchFamily="18" charset="0"/>
              </a:rPr>
              <a:t> cube:</a:t>
            </a:r>
          </a:p>
          <a:p>
            <a:pPr marL="0" indent="0">
              <a:buNone/>
            </a:pPr>
            <a:r>
              <a:rPr lang="en-US" dirty="0">
                <a:latin typeface="Times New Roman" panose="02020603050405020304" pitchFamily="18" charset="0"/>
                <a:cs typeface="Times New Roman" panose="02020603050405020304" pitchFamily="18" charset="0"/>
              </a:rPr>
              <a:t>Command:  new=</a:t>
            </a:r>
            <a:r>
              <a:rPr lang="en-US" dirty="0" err="1">
                <a:latin typeface="Times New Roman" panose="02020603050405020304" pitchFamily="18" charset="0"/>
                <a:cs typeface="Times New Roman" panose="02020603050405020304" pitchFamily="18" charset="0"/>
              </a:rPr>
              <a:t>RubiksCube</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Visualize it: </a:t>
            </a:r>
            <a:r>
              <a:rPr lang="en-US" dirty="0" err="1">
                <a:latin typeface="Times New Roman" panose="02020603050405020304" pitchFamily="18" charset="0"/>
                <a:cs typeface="Times New Roman" panose="02020603050405020304" pitchFamily="18" charset="0"/>
              </a:rPr>
              <a:t>new@”Show</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Output: </a:t>
            </a:r>
            <a:endParaRPr lang="en-IN" dirty="0">
              <a:latin typeface="Times New Roman" panose="02020603050405020304" pitchFamily="18" charset="0"/>
              <a:cs typeface="Times New Roman" panose="02020603050405020304" pitchFamily="18" charset="0"/>
            </a:endParaRPr>
          </a:p>
        </p:txBody>
      </p:sp>
      <p:pic>
        <p:nvPicPr>
          <p:cNvPr id="5" name="Picture 2" descr="enter image description here">
            <a:extLst>
              <a:ext uri="{FF2B5EF4-FFF2-40B4-BE49-F238E27FC236}">
                <a16:creationId xmlns:a16="http://schemas.microsoft.com/office/drawing/2014/main" id="{68824096-B0F5-43E2-B8F9-61E231CFC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862" y="2601369"/>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18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3993-458B-410A-AC34-B896202F2F07}"/>
              </a:ext>
            </a:extLst>
          </p:cNvPr>
          <p:cNvSpPr>
            <a:spLocks noGrp="1"/>
          </p:cNvSpPr>
          <p:nvPr>
            <p:ph type="title"/>
          </p:nvPr>
        </p:nvSpPr>
        <p:spPr>
          <a:xfrm>
            <a:off x="-230711" y="-699676"/>
            <a:ext cx="9404723" cy="45719"/>
          </a:xfrm>
        </p:spPr>
        <p:txBody>
          <a:bodyPr/>
          <a:lstStyle/>
          <a:p>
            <a:endParaRPr lang="en-IN" dirty="0"/>
          </a:p>
        </p:txBody>
      </p:sp>
      <p:sp>
        <p:nvSpPr>
          <p:cNvPr id="3" name="Content Placeholder 2">
            <a:extLst>
              <a:ext uri="{FF2B5EF4-FFF2-40B4-BE49-F238E27FC236}">
                <a16:creationId xmlns:a16="http://schemas.microsoft.com/office/drawing/2014/main" id="{2E117E64-4648-473A-8E40-DA86B4A410EE}"/>
              </a:ext>
            </a:extLst>
          </p:cNvPr>
          <p:cNvSpPr>
            <a:spLocks noGrp="1"/>
          </p:cNvSpPr>
          <p:nvPr>
            <p:ph idx="1"/>
          </p:nvPr>
        </p:nvSpPr>
        <p:spPr>
          <a:xfrm>
            <a:off x="1561892" y="551145"/>
            <a:ext cx="8563118" cy="5121057"/>
          </a:xfrm>
        </p:spPr>
        <p:txBody>
          <a:bodyPr/>
          <a:lstStyle/>
          <a:p>
            <a:r>
              <a:rPr lang="en-US" dirty="0">
                <a:latin typeface="Times New Roman" panose="02020603050405020304" pitchFamily="18" charset="0"/>
                <a:cs typeface="Times New Roman" panose="02020603050405020304" pitchFamily="18" charset="0"/>
              </a:rPr>
              <a:t>Now we will define the size and the color of the cube</a:t>
            </a:r>
          </a:p>
          <a:p>
            <a:pPr marL="0" indent="0">
              <a:buNone/>
            </a:pPr>
            <a:r>
              <a:rPr lang="en-US" dirty="0">
                <a:latin typeface="Times New Roman" panose="02020603050405020304" pitchFamily="18" charset="0"/>
                <a:cs typeface="Times New Roman" panose="02020603050405020304" pitchFamily="18" charset="0"/>
              </a:rPr>
              <a:t>Command: r1=</a:t>
            </a:r>
            <a:r>
              <a:rPr lang="en-US" dirty="0" err="1">
                <a:latin typeface="Times New Roman" panose="02020603050405020304" pitchFamily="18" charset="0"/>
                <a:cs typeface="Times New Roman" panose="02020603050405020304" pitchFamily="18" charset="0"/>
              </a:rPr>
              <a:t>RubiksCube</a:t>
            </a:r>
            <a:r>
              <a:rPr lang="en-US" dirty="0">
                <a:latin typeface="Times New Roman" panose="02020603050405020304" pitchFamily="18" charset="0"/>
                <a:cs typeface="Times New Roman" panose="02020603050405020304" pitchFamily="18" charset="0"/>
              </a:rPr>
              <a:t>[“Size”-&gt; 4];</a:t>
            </a:r>
          </a:p>
          <a:p>
            <a:pPr marL="0" indent="0">
              <a:buNone/>
            </a:pPr>
            <a:r>
              <a:rPr lang="en-US" dirty="0">
                <a:latin typeface="Times New Roman" panose="02020603050405020304" pitchFamily="18" charset="0"/>
                <a:cs typeface="Times New Roman" panose="02020603050405020304" pitchFamily="18" charset="0"/>
              </a:rPr>
              <a:t>r1@”Colors”= </a:t>
            </a:r>
            <a:r>
              <a:rPr lang="en-US" dirty="0" err="1">
                <a:latin typeface="Times New Roman" panose="02020603050405020304" pitchFamily="18" charset="0"/>
                <a:cs typeface="Times New Roman" panose="02020603050405020304" pitchFamily="18" charset="0"/>
              </a:rPr>
              <a:t>ColorData</a:t>
            </a:r>
            <a:r>
              <a:rPr lang="en-US" dirty="0">
                <a:latin typeface="Times New Roman" panose="02020603050405020304" pitchFamily="18" charset="0"/>
                <a:cs typeface="Times New Roman" panose="02020603050405020304" pitchFamily="18" charset="0"/>
              </a:rPr>
              <a:t>[“Atoms”]/@{6,7,8,9,11,13,18};</a:t>
            </a:r>
          </a:p>
          <a:p>
            <a:pPr marL="0" indent="0">
              <a:buNone/>
            </a:pPr>
            <a:r>
              <a:rPr lang="en-US" dirty="0">
                <a:latin typeface="Times New Roman" panose="02020603050405020304" pitchFamily="18" charset="0"/>
                <a:cs typeface="Times New Roman" panose="02020603050405020304" pitchFamily="18" charset="0"/>
              </a:rPr>
              <a:t>r1@”Show”[Method-&gt;{“</a:t>
            </a:r>
            <a:r>
              <a:rPr lang="en-US" dirty="0" err="1">
                <a:latin typeface="Times New Roman" panose="02020603050405020304" pitchFamily="18" charset="0"/>
                <a:cs typeface="Times New Roman" panose="02020603050405020304" pitchFamily="18" charset="0"/>
              </a:rPr>
              <a:t>ShrinkWrap</a:t>
            </a:r>
            <a:r>
              <a:rPr lang="en-US" dirty="0">
                <a:latin typeface="Times New Roman" panose="02020603050405020304" pitchFamily="18" charset="0"/>
                <a:cs typeface="Times New Roman" panose="02020603050405020304" pitchFamily="18" charset="0"/>
              </a:rPr>
              <a:t>”-&gt; True}]</a:t>
            </a:r>
          </a:p>
          <a:p>
            <a:pPr marL="0" indent="0">
              <a:buNone/>
            </a:pPr>
            <a:r>
              <a:rPr lang="en-US" dirty="0">
                <a:latin typeface="Times New Roman" panose="02020603050405020304" pitchFamily="18" charset="0"/>
                <a:cs typeface="Times New Roman" panose="02020603050405020304" pitchFamily="18" charset="0"/>
              </a:rPr>
              <a:t>Output: </a:t>
            </a:r>
          </a:p>
          <a:p>
            <a:pPr marL="0" indent="0">
              <a:buNone/>
            </a:pPr>
            <a:r>
              <a:rPr lang="en-US" dirty="0"/>
              <a:t>                                                 </a:t>
            </a:r>
            <a:endParaRPr lang="en-IN" dirty="0"/>
          </a:p>
        </p:txBody>
      </p:sp>
      <p:pic>
        <p:nvPicPr>
          <p:cNvPr id="4100" name="Picture 4" descr="enter image description here">
            <a:extLst>
              <a:ext uri="{FF2B5EF4-FFF2-40B4-BE49-F238E27FC236}">
                <a16:creationId xmlns:a16="http://schemas.microsoft.com/office/drawing/2014/main" id="{CBE96BD4-7EAC-408D-A1D5-715D4A0E8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768" y="2639077"/>
            <a:ext cx="3565763"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66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7D560-A645-4F54-9E4A-6A7F78655255}"/>
              </a:ext>
            </a:extLst>
          </p:cNvPr>
          <p:cNvSpPr>
            <a:spLocks noGrp="1"/>
          </p:cNvSpPr>
          <p:nvPr>
            <p:ph type="title"/>
          </p:nvPr>
        </p:nvSpPr>
        <p:spPr>
          <a:xfrm flipV="1">
            <a:off x="646111" y="-901874"/>
            <a:ext cx="9404723" cy="125260"/>
          </a:xfrm>
        </p:spPr>
        <p:txBody>
          <a:bodyPr/>
          <a:lstStyle/>
          <a:p>
            <a:endParaRPr lang="en-IN" dirty="0"/>
          </a:p>
        </p:txBody>
      </p:sp>
      <p:sp>
        <p:nvSpPr>
          <p:cNvPr id="3" name="Content Placeholder 2">
            <a:extLst>
              <a:ext uri="{FF2B5EF4-FFF2-40B4-BE49-F238E27FC236}">
                <a16:creationId xmlns:a16="http://schemas.microsoft.com/office/drawing/2014/main" id="{1EE5EA4F-B114-45CE-BB26-7E1BCB1FDA32}"/>
              </a:ext>
            </a:extLst>
          </p:cNvPr>
          <p:cNvSpPr>
            <a:spLocks noGrp="1"/>
          </p:cNvSpPr>
          <p:nvPr>
            <p:ph idx="1"/>
          </p:nvPr>
        </p:nvSpPr>
        <p:spPr>
          <a:xfrm>
            <a:off x="1103312" y="1039660"/>
            <a:ext cx="8946541" cy="5208739"/>
          </a:xfrm>
        </p:spPr>
        <p:txBody>
          <a:bodyPr/>
          <a:lstStyle/>
          <a:p>
            <a:r>
              <a:rPr lang="en-US" dirty="0">
                <a:latin typeface="Times New Roman" panose="02020603050405020304" pitchFamily="18" charset="0"/>
                <a:cs typeface="Times New Roman" panose="02020603050405020304" pitchFamily="18" charset="0"/>
              </a:rPr>
              <a:t>Making use of Manipulate Command</a:t>
            </a:r>
          </a:p>
          <a:p>
            <a:pPr marL="0" indent="0">
              <a:buNone/>
            </a:pPr>
            <a:r>
              <a:rPr lang="en-US" dirty="0">
                <a:latin typeface="Times New Roman" panose="02020603050405020304" pitchFamily="18" charset="0"/>
                <a:cs typeface="Times New Roman" panose="02020603050405020304" pitchFamily="18" charset="0"/>
              </a:rPr>
              <a:t>Command:  Manipulate[Fold[#@”Twist”[#2[[1]], #2[[2]] &amp;, new, Thread[{{</a:t>
            </a:r>
            <a:r>
              <a:rPr lang="en-US" dirty="0" err="1">
                <a:latin typeface="Times New Roman" panose="02020603050405020304" pitchFamily="18" charset="0"/>
                <a:cs typeface="Times New Roman" panose="02020603050405020304" pitchFamily="18" charset="0"/>
              </a:rPr>
              <a:t>b,f,l,r,d,u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Back”,”Front”,”Left”,”Right”,”Down”,”Up</a:t>
            </a:r>
            <a:r>
              <a:rPr lang="en-US" dirty="0">
                <a:latin typeface="Times New Roman" panose="02020603050405020304" pitchFamily="18" charset="0"/>
                <a:cs typeface="Times New Roman" panose="02020603050405020304" pitchFamily="18" charset="0"/>
              </a:rPr>
              <a:t>”}}]]@”Show”[],</a:t>
            </a:r>
          </a:p>
          <a:p>
            <a:pPr marL="0" indent="0">
              <a:buNone/>
            </a:pPr>
            <a:r>
              <a:rPr lang="en-US" dirty="0">
                <a:latin typeface="Times New Roman" panose="02020603050405020304" pitchFamily="18" charset="0"/>
                <a:cs typeface="Times New Roman" panose="02020603050405020304" pitchFamily="18" charset="0"/>
              </a:rPr>
              <a:t>{b,0,2?,.01},{f,0,2?,.01},{l,0,2?,.01},{r,0,2?,.01},{d,0,2?,.01},{u,0,2?,.01},</a:t>
            </a:r>
          </a:p>
          <a:p>
            <a:pPr marL="0" indent="0">
              <a:buNone/>
            </a:pPr>
            <a:r>
              <a:rPr lang="en-US" dirty="0" err="1">
                <a:latin typeface="Times New Roman" panose="02020603050405020304" pitchFamily="18" charset="0"/>
                <a:cs typeface="Times New Roman" panose="02020603050405020304" pitchFamily="18" charset="0"/>
              </a:rPr>
              <a:t>DisplayAllSteps</a:t>
            </a:r>
            <a:r>
              <a:rPr lang="en-US" dirty="0">
                <a:latin typeface="Times New Roman" panose="02020603050405020304" pitchFamily="18" charset="0"/>
                <a:cs typeface="Times New Roman" panose="02020603050405020304" pitchFamily="18" charset="0"/>
              </a:rPr>
              <a:t>-&gt;True]</a:t>
            </a:r>
          </a:p>
          <a:p>
            <a:pPr marL="0" indent="0">
              <a:buNone/>
            </a:pPr>
            <a:r>
              <a:rPr lang="en-US" dirty="0">
                <a:latin typeface="Times New Roman" panose="02020603050405020304" pitchFamily="18" charset="0"/>
                <a:cs typeface="Times New Roman" panose="02020603050405020304" pitchFamily="18" charset="0"/>
              </a:rPr>
              <a:t>Output: </a:t>
            </a:r>
            <a:endParaRPr lang="en-IN" dirty="0">
              <a:latin typeface="Times New Roman" panose="02020603050405020304" pitchFamily="18" charset="0"/>
              <a:cs typeface="Times New Roman" panose="02020603050405020304" pitchFamily="18" charset="0"/>
            </a:endParaRPr>
          </a:p>
        </p:txBody>
      </p:sp>
      <p:pic>
        <p:nvPicPr>
          <p:cNvPr id="6146" name="Picture 2" descr="enter image description here">
            <a:extLst>
              <a:ext uri="{FF2B5EF4-FFF2-40B4-BE49-F238E27FC236}">
                <a16:creationId xmlns:a16="http://schemas.microsoft.com/office/drawing/2014/main" id="{2DD2F54B-E05B-4046-8BD7-9D52EBD13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464" y="2926080"/>
            <a:ext cx="3855619" cy="363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293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FE2CD-B7FE-4B92-BE35-8C5B8B61135C}"/>
              </a:ext>
            </a:extLst>
          </p:cNvPr>
          <p:cNvSpPr>
            <a:spLocks noGrp="1"/>
          </p:cNvSpPr>
          <p:nvPr>
            <p:ph type="title"/>
          </p:nvPr>
        </p:nvSpPr>
        <p:spPr>
          <a:xfrm>
            <a:off x="646111" y="1145405"/>
            <a:ext cx="9404723" cy="2608447"/>
          </a:xfrm>
        </p:spPr>
        <p:txBody>
          <a:bodyPr/>
          <a:lstStyle/>
          <a:p>
            <a:pPr algn="ctr"/>
            <a:r>
              <a:rPr lang="en-US" sz="5400" dirty="0"/>
              <a:t>THANK YOU</a:t>
            </a:r>
            <a:endParaRPr lang="en-IN" sz="5400" dirty="0"/>
          </a:p>
        </p:txBody>
      </p:sp>
    </p:spTree>
    <p:extLst>
      <p:ext uri="{BB962C8B-B14F-4D97-AF65-F5344CB8AC3E}">
        <p14:creationId xmlns:p14="http://schemas.microsoft.com/office/powerpoint/2010/main" val="1844411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RUBIK’S CUBE_102</Template>
  <TotalTime>0</TotalTime>
  <Words>617</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Times New Roman</vt:lpstr>
      <vt:lpstr>Wingdings 3</vt:lpstr>
      <vt:lpstr>Ion</vt:lpstr>
      <vt:lpstr>RUBIK’S CUBE</vt:lpstr>
      <vt:lpstr>INTRODUCTION:</vt:lpstr>
      <vt:lpstr>PowerPoint Presentation</vt:lpstr>
      <vt:lpstr>MATHEMATICS OF SOLVING THE RUBIK’S CUBE:</vt:lpstr>
      <vt:lpstr>PowerPoint Presentation</vt:lpstr>
      <vt:lpstr>COMMANDS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RUBIK’S CUBE</dc:title>
  <dc:creator>Ridima Badola</dc:creator>
  <cp:lastModifiedBy>Ridima Badola</cp:lastModifiedBy>
  <cp:revision>1</cp:revision>
  <dcterms:created xsi:type="dcterms:W3CDTF">2021-04-26T18:03:39Z</dcterms:created>
  <dcterms:modified xsi:type="dcterms:W3CDTF">2021-04-26T18:04:31Z</dcterms:modified>
</cp:coreProperties>
</file>